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60" r:id="rId5"/>
    <p:sldId id="263" r:id="rId6"/>
    <p:sldId id="264" r:id="rId7"/>
    <p:sldId id="324" r:id="rId8"/>
    <p:sldId id="325" r:id="rId9"/>
    <p:sldId id="266" r:id="rId10"/>
    <p:sldId id="308" r:id="rId11"/>
    <p:sldId id="326" r:id="rId12"/>
    <p:sldId id="328" r:id="rId13"/>
    <p:sldId id="309" r:id="rId14"/>
    <p:sldId id="313" r:id="rId15"/>
    <p:sldId id="314" r:id="rId16"/>
    <p:sldId id="311" r:id="rId17"/>
    <p:sldId id="312" r:id="rId18"/>
    <p:sldId id="270" r:id="rId19"/>
    <p:sldId id="272" r:id="rId20"/>
    <p:sldId id="273" r:id="rId21"/>
    <p:sldId id="315" r:id="rId22"/>
    <p:sldId id="316" r:id="rId23"/>
    <p:sldId id="310" r:id="rId24"/>
    <p:sldId id="271" r:id="rId25"/>
    <p:sldId id="327" r:id="rId26"/>
    <p:sldId id="317" r:id="rId27"/>
    <p:sldId id="318" r:id="rId28"/>
    <p:sldId id="333" r:id="rId29"/>
    <p:sldId id="334" r:id="rId30"/>
    <p:sldId id="335" r:id="rId31"/>
    <p:sldId id="336" r:id="rId32"/>
    <p:sldId id="338" r:id="rId33"/>
    <p:sldId id="340" r:id="rId34"/>
    <p:sldId id="345" r:id="rId35"/>
    <p:sldId id="344" r:id="rId36"/>
    <p:sldId id="337" r:id="rId37"/>
    <p:sldId id="339" r:id="rId38"/>
    <p:sldId id="341" r:id="rId39"/>
    <p:sldId id="346" r:id="rId40"/>
    <p:sldId id="342" r:id="rId41"/>
    <p:sldId id="343" r:id="rId42"/>
  </p:sldIdLst>
  <p:sldSz cx="12192000" cy="6858000"/>
  <p:notesSz cx="6858000" cy="9144000"/>
  <p:embeddedFontLst>
    <p:embeddedFont>
      <p:font typeface="Arial Narrow" panose="020B0606020202030204" pitchFamily="34" charset="0"/>
      <p:regular r:id="rId44"/>
      <p:bold r:id="rId45"/>
      <p:italic r:id="rId46"/>
      <p:boldItalic r:id="rId47"/>
    </p:embeddedFont>
    <p:embeddedFont>
      <p:font typeface="Amatic SC" panose="020B0604020202020204" charset="-79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iv/b8Z/OAv+LvFoMqB753NlAX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78D731-E85E-4570-B0E1-3972A2A855F5}">
  <a:tblStyle styleId="{6878D731-E85E-4570-B0E1-3972A2A855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56D57BC-5A35-48A7-AD26-8AC9820C30A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73195" autoAdjust="0"/>
  </p:normalViewPr>
  <p:slideViewPr>
    <p:cSldViewPr snapToGrid="0">
      <p:cViewPr varScale="1">
        <p:scale>
          <a:sx n="66" d="100"/>
          <a:sy n="6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80" Type="http://customschemas.google.com/relationships/presentationmetadata" Target="meta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7109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56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LivO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Faktaarket: Skrive lengre, utfyllende tekster på faktaarket om disse fire delene  </a:t>
            </a:r>
            <a:endParaRPr/>
          </a:p>
        </p:txBody>
      </p:sp>
      <p:sp>
        <p:nvSpPr>
          <p:cNvPr id="206" name="Google Shape;2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014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x-non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Denne koden kan brukes når elevene skal undersøke «dekning» på stasjon 7.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Hvis elevene aldri har jobbet med radio-funksjonen på micro:bit kan det være lurt å gjennomføre en time der de kun jobber med dette. Kidsakoder har flere fine opplegg som bruker radiofunksjonen på micro:bit. F.eks: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https://oppgaver.kidsakoder.no/microbit/pxt_microbit_repeater/repeater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x-non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https://oppgaver.kidsakoder.no/microbit/smitte_bit/smitte_bit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0965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x-non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Denne koden kan brukes når elevene skal undersøke «dekning» på stasjon 7.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Hvis elevene aldri har jobbet med radio-funksjonen på micro:bit kan det være lurt å gjennomføre en time der de kun jobber med dette. Kidsakoder har flere fine opplegg som bruker radiofunksjonen på micro:bit. F.eks: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https://oppgaver.kidsakoder.no/microbit/pxt_microbit_repeater/repeater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x-non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https://oppgaver.kidsakoder.no/microbit/smitte_bit/smitte_bit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8851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LivO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Faktaarket: Skrive lengre, utfyllende tekster på faktaarket om disse fire delene  </a:t>
            </a:r>
            <a:endParaRPr dirty="0"/>
          </a:p>
        </p:txBody>
      </p:sp>
      <p:sp>
        <p:nvSpPr>
          <p:cNvPr id="206" name="Google Shape;2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327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LivO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Faktaarket: Skrive lengre, utfyllende tekster på faktaarket om disse fire delene  </a:t>
            </a:r>
            <a:endParaRPr/>
          </a:p>
        </p:txBody>
      </p:sp>
      <p:sp>
        <p:nvSpPr>
          <p:cNvPr id="206" name="Google Shape;2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740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LivO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Faktaarket: Skrive lengre, utfyllende tekster på faktaarket om disse fire delene  </a:t>
            </a:r>
            <a:endParaRPr/>
          </a:p>
        </p:txBody>
      </p:sp>
      <p:sp>
        <p:nvSpPr>
          <p:cNvPr id="206" name="Google Shape;2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791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Visuell kommunikasjon.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Hvordan kan utseende kommunisere funksjon.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Hva er funksjonen til hjemmeruter eller basestasjon?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Gir tilgang eller ikke. Passord (nøkkel, kode)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Hvor ellers i livet har vi noe som har samme funksjon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Vise bilder av hvordan de ser ut. Diskutere om formen kommuniserer funksjonen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Tiddtyring med klokke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Skiss delen av internett og noter ned svar på de fire punktene.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Portene inn til internett: Hjemmeruter og basestasjoner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Tegn hvordan det skal se ut i modellen, og hva skal du bygge den av?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Tips! Se på materialene som er tilgjengelig. Hva kan de bruke.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949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1e6651556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f1e6651556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650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1e6651556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f1e6651556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400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LivO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Faktaarket: Skrive lengre, utfyllende tekster på faktaarket om disse fire delene  </a:t>
            </a:r>
            <a:endParaRPr/>
          </a:p>
        </p:txBody>
      </p:sp>
      <p:sp>
        <p:nvSpPr>
          <p:cNvPr id="206" name="Google Shape;2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67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df6f7aad3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adf6f7aad3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80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1e6651556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f1e6651556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sz="1200" dirty="0"/>
              <a:t>Tips til lærer: Utvidelse av opplegget og ta med elevene ut: </a:t>
            </a:r>
            <a:endParaRPr sz="1200" dirty="0"/>
          </a:p>
          <a:p>
            <a:pPr marL="285750" lvl="0" indent="-2921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Bruk www.finnsenderen.no, legg inn adressen til skolen og se hvor det er mobilbasestasjoner i nærområde. Be elevene finne og ta bilde av alle mobilbasestasjoner mellom skolen og hjemme/i nærheten av skolen. 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327209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LivO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Faktaarket: Skrive lengre, utfyllende tekster på faktaarket om disse fire delene  </a:t>
            </a:r>
            <a:endParaRPr/>
          </a:p>
        </p:txBody>
      </p:sp>
      <p:sp>
        <p:nvSpPr>
          <p:cNvPr id="206" name="Google Shape;2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1585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1e6651556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f1e6651556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sz="1200" dirty="0"/>
              <a:t>Tips til lærer: Utvidelse av opplegget og ta med elevene ut: </a:t>
            </a:r>
            <a:endParaRPr sz="1200" dirty="0"/>
          </a:p>
          <a:p>
            <a:pPr marL="285750" lvl="0" indent="-2921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Bruk www.finnsenderen.no, legg inn adressen til skolen og se hvor det er mobilbasestasjoner i nærområde. Be elevene finne og ta bilde av alle mobilbasestasjoner mellom skolen og hjemme/i nærheten av skolen. 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087348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1e6651556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f1e6651556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680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x-none"/>
              <a:t>Sleng inn symbolene her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3617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4592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9065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19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df6f7aad3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1" name="Google Shape;121;gadf6f7aad3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331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1e6651556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x-none" dirty="0"/>
              <a:t>3. Oppdrag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x-none" dirty="0"/>
              <a:t>Presenter oppdraget for elevene og og fortelle de at en konkret kravspesifikasjon for modellen kommer senere.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x-none" dirty="0"/>
              <a:t>Husk å endre fra film til annet valgt format dersom du har planlagt for det.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x-none" dirty="0"/>
              <a:t>Elevevene</a:t>
            </a:r>
            <a:endParaRPr dirty="0"/>
          </a:p>
        </p:txBody>
      </p:sp>
      <p:sp>
        <p:nvSpPr>
          <p:cNvPr id="128" name="Google Shape;128;gf1e6651556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015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/>
              <a:t>Sette inn bilder av ulike modeller.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/>
              <a:t>Diskutere hva en forklaringsmodell er. Utseende (form og materialer) skal kommunisere funksjon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668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x-none"/>
              <a:t>I modellen dere skal lage skal vi fokusere på følgende: Funksjon, Form, Materialer og materialegenskaper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14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x-none"/>
              <a:t>Sleng inn symbolene her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321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x-none"/>
              <a:t>Sleng inn symbolene her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4510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x-none"/>
              <a:t>Sleng inn symbolene her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598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9788" y="153556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838200" y="15893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 og innhold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4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4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4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pic>
        <p:nvPicPr>
          <p:cNvPr id="54" name="Google Shape;5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588"/>
            <a:ext cx="12192000" cy="130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831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83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pic>
        <p:nvPicPr>
          <p:cNvPr id="11" name="Google Shape;11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71527" y="6497158"/>
            <a:ext cx="1497107" cy="358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4"/>
          <p:cNvCxnSpPr/>
          <p:nvPr/>
        </p:nvCxnSpPr>
        <p:spPr>
          <a:xfrm>
            <a:off x="161365" y="206188"/>
            <a:ext cx="1177065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4"/>
          <p:cNvCxnSpPr/>
          <p:nvPr/>
        </p:nvCxnSpPr>
        <p:spPr>
          <a:xfrm>
            <a:off x="161365" y="6624913"/>
            <a:ext cx="949362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4"/>
          <p:cNvCxnSpPr/>
          <p:nvPr/>
        </p:nvCxnSpPr>
        <p:spPr>
          <a:xfrm rot="10800000">
            <a:off x="277905" y="80683"/>
            <a:ext cx="0" cy="66407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;p4"/>
          <p:cNvCxnSpPr/>
          <p:nvPr/>
        </p:nvCxnSpPr>
        <p:spPr>
          <a:xfrm rot="10800000">
            <a:off x="11851340" y="98612"/>
            <a:ext cx="0" cy="662286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4"/>
          <p:cNvCxnSpPr/>
          <p:nvPr/>
        </p:nvCxnSpPr>
        <p:spPr>
          <a:xfrm>
            <a:off x="11353800" y="6624913"/>
            <a:ext cx="658906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imeo.com/53630206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jell.com/no/kunnskap/hvordan-virker-det/nettverk/profesjonelle-wifi-losninger/perfekt-wifi-dekning-utendors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kvalitet-og-kompetanse/nasjonale-satsinger/den-teknologiske-skolesekken/om-algoritmisk-tenking-og-programmering/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136" y="597678"/>
            <a:ext cx="6072834" cy="531075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564775" y="410135"/>
            <a:ext cx="623943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x-none" sz="80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Internett fanger</a:t>
            </a:r>
            <a:endParaRPr sz="80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Informasjonens veg i internett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247" y="601767"/>
            <a:ext cx="1457486" cy="141532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380" y="1494662"/>
            <a:ext cx="7215753" cy="480453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8101801" y="4589751"/>
            <a:ext cx="3560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ct val="69498"/>
            </a:pPr>
            <a:r>
              <a:rPr lang="nb-NO" sz="2000" dirty="0"/>
              <a:t>Se </a:t>
            </a:r>
            <a:r>
              <a:rPr lang="nb-NO" sz="2000" dirty="0" smtClean="0"/>
              <a:t>filmen: </a:t>
            </a:r>
            <a:r>
              <a:rPr lang="nb-NO" sz="2000" u="sng" dirty="0">
                <a:solidFill>
                  <a:schemeClr val="hlink"/>
                </a:solidFill>
                <a:hlinkClick r:id="rId4"/>
              </a:rPr>
              <a:t>Rutere og servere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5952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 nærmere på: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1494662"/>
            <a:ext cx="7215753" cy="480453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255520" y="3169920"/>
            <a:ext cx="131064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731980" y="2377440"/>
            <a:ext cx="1523540" cy="792480"/>
          </a:xfrm>
          <a:prstGeom prst="wedgeRoundRectCallout">
            <a:avLst>
              <a:gd name="adj1" fmla="val 52541"/>
              <a:gd name="adj2" fmla="val 773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Ruter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812280" y="4434840"/>
            <a:ext cx="131064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9025080" y="4038600"/>
            <a:ext cx="2892600" cy="792480"/>
          </a:xfrm>
          <a:prstGeom prst="wedgeRoundRectCallout">
            <a:avLst>
              <a:gd name="adj1" fmla="val -77751"/>
              <a:gd name="adj2" fmla="val 312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Portene til internett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392680" y="5334000"/>
            <a:ext cx="131064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195000" y="4434840"/>
            <a:ext cx="2892600" cy="792480"/>
          </a:xfrm>
          <a:prstGeom prst="wedgeRoundRectCallout">
            <a:avLst>
              <a:gd name="adj1" fmla="val 50276"/>
              <a:gd name="adj2" fmla="val 869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Trådløse signaler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Aktivitet 1: Portene til internett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3400" dirty="0" smtClean="0"/>
              <a:t>Portene inn til internett:</a:t>
            </a:r>
            <a:endParaRPr sz="3400" dirty="0"/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5382" y="870905"/>
            <a:ext cx="1001493" cy="7207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ildeforklaring formet som et avrundet rektangel 1"/>
          <p:cNvSpPr/>
          <p:nvPr/>
        </p:nvSpPr>
        <p:spPr>
          <a:xfrm>
            <a:off x="640080" y="1688122"/>
            <a:ext cx="3211788" cy="113127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Hva er en port?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12" name="Bildeforklaring formet som et avrundet rektangel 11"/>
          <p:cNvSpPr/>
          <p:nvPr/>
        </p:nvSpPr>
        <p:spPr>
          <a:xfrm>
            <a:off x="4664724" y="1429536"/>
            <a:ext cx="3985176" cy="77663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Hva er funksjonen til en port?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13" name="Bildeforklaring formet som et avrundet rektangel 12"/>
          <p:cNvSpPr/>
          <p:nvPr/>
        </p:nvSpPr>
        <p:spPr>
          <a:xfrm>
            <a:off x="453562" y="3609145"/>
            <a:ext cx="3985176" cy="117312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Hvordan ser en port ut?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3" name="Avrundet rektangel 2"/>
          <p:cNvSpPr/>
          <p:nvPr/>
        </p:nvSpPr>
        <p:spPr>
          <a:xfrm>
            <a:off x="7038135" y="3222283"/>
            <a:ext cx="4616835" cy="2714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000" dirty="0" smtClean="0">
                <a:solidFill>
                  <a:sysClr val="windowText" lastClr="000000"/>
                </a:solidFill>
              </a:rPr>
              <a:t>Oppgave:</a:t>
            </a:r>
          </a:p>
          <a:p>
            <a:r>
              <a:rPr lang="nb-NO" sz="2000" dirty="0" smtClean="0">
                <a:solidFill>
                  <a:sysClr val="windowText" lastClr="000000"/>
                </a:solidFill>
              </a:rPr>
              <a:t>Lag en rask skisse av en port med plastelina og tannpirkere.</a:t>
            </a:r>
          </a:p>
          <a:p>
            <a:endParaRPr lang="nb-NO" sz="2000" dirty="0" smtClean="0">
              <a:solidFill>
                <a:sysClr val="windowText" lastClr="000000"/>
              </a:solidFill>
            </a:endParaRPr>
          </a:p>
          <a:p>
            <a:r>
              <a:rPr lang="nb-NO" sz="2000" dirty="0">
                <a:solidFill>
                  <a:sysClr val="windowText" lastClr="000000"/>
                </a:solidFill>
              </a:rPr>
              <a:t>U</a:t>
            </a:r>
            <a:r>
              <a:rPr lang="nb-NO" sz="2000" dirty="0" smtClean="0">
                <a:solidFill>
                  <a:sysClr val="windowText" lastClr="000000"/>
                </a:solidFill>
              </a:rPr>
              <a:t>tseende til porten skal kommunisere funksjonen</a:t>
            </a:r>
            <a:endParaRPr lang="nb-NO" sz="2000" dirty="0">
              <a:solidFill>
                <a:sysClr val="windowText" lastClr="000000"/>
              </a:solidFill>
            </a:endParaRPr>
          </a:p>
        </p:txBody>
      </p:sp>
      <p:sp>
        <p:nvSpPr>
          <p:cNvPr id="15" name="Bildeforklaring formet som et avrundet rektangel 14"/>
          <p:cNvSpPr/>
          <p:nvPr/>
        </p:nvSpPr>
        <p:spPr>
          <a:xfrm>
            <a:off x="2499361" y="4977508"/>
            <a:ext cx="3985176" cy="148425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Hvem skal kunne komme gjennom porten?</a:t>
            </a:r>
          </a:p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Kan porten låses?</a:t>
            </a:r>
          </a:p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Har alle nøkkel?</a:t>
            </a:r>
            <a:endParaRPr lang="nb-N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838200" y="158936"/>
            <a:ext cx="10515600" cy="110943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nb-NO" dirty="0" smtClean="0"/>
              <a:t>Funksjonen til portene til internett</a:t>
            </a:r>
            <a:endParaRPr dirty="0"/>
          </a:p>
        </p:txBody>
      </p:sp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 l="14090" r="25071" b="37651"/>
          <a:stretch/>
        </p:blipFill>
        <p:spPr>
          <a:xfrm>
            <a:off x="9610615" y="1764632"/>
            <a:ext cx="1364060" cy="129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7999" y="4238214"/>
            <a:ext cx="2424399" cy="19325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l høyre 2"/>
          <p:cNvSpPr/>
          <p:nvPr/>
        </p:nvSpPr>
        <p:spPr>
          <a:xfrm>
            <a:off x="2652816" y="3821724"/>
            <a:ext cx="1289539" cy="320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942260" y="35266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Inn</a:t>
            </a:r>
            <a:endParaRPr lang="nb-NO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7370335" y="373874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Ut</a:t>
            </a:r>
            <a:endParaRPr lang="nb-NO" dirty="0"/>
          </a:p>
        </p:txBody>
      </p:sp>
      <p:sp>
        <p:nvSpPr>
          <p:cNvPr id="18" name="Pil høyre 17"/>
          <p:cNvSpPr/>
          <p:nvPr/>
        </p:nvSpPr>
        <p:spPr>
          <a:xfrm rot="1614758">
            <a:off x="7758486" y="4402079"/>
            <a:ext cx="1289539" cy="320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il høyre 18"/>
          <p:cNvSpPr/>
          <p:nvPr/>
        </p:nvSpPr>
        <p:spPr>
          <a:xfrm rot="19880106">
            <a:off x="7741128" y="3128663"/>
            <a:ext cx="1289539" cy="320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054" y="2683684"/>
            <a:ext cx="764093" cy="68694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538" y="4557669"/>
            <a:ext cx="704968" cy="691411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982" y="2066342"/>
            <a:ext cx="764093" cy="686949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413" y="5173747"/>
            <a:ext cx="704968" cy="691411"/>
          </a:xfrm>
          <a:prstGeom prst="rect">
            <a:avLst/>
          </a:prstGeom>
        </p:spPr>
      </p:pic>
      <p:sp>
        <p:nvSpPr>
          <p:cNvPr id="24" name="TekstSylinder 23"/>
          <p:cNvSpPr txBox="1"/>
          <p:nvPr/>
        </p:nvSpPr>
        <p:spPr>
          <a:xfrm>
            <a:off x="1104848" y="3834378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Fra internett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2787571" y="208338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Til Kari</a:t>
            </a:r>
            <a:endParaRPr lang="nb-NO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2759995" y="521804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Til Per</a:t>
            </a:r>
            <a:endParaRPr lang="nb-NO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10278404" y="5862982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Per</a:t>
            </a:r>
            <a:endParaRPr lang="nb-NO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10040813" y="161826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Kari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280" y="2977008"/>
            <a:ext cx="2476846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/>
      <p:bldP spid="18" grpId="0" animBg="1"/>
      <p:bldP spid="19" grpId="0" animBg="1"/>
      <p:bldP spid="24" grpId="0"/>
      <p:bldP spid="2" grpId="0"/>
      <p:bldP spid="17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838200" y="158936"/>
            <a:ext cx="10515600" cy="110943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nb-NO" dirty="0" smtClean="0"/>
              <a:t>Hva gjør en trådløs ruter?</a:t>
            </a:r>
            <a:endParaRPr dirty="0"/>
          </a:p>
        </p:txBody>
      </p:sp>
      <p:sp>
        <p:nvSpPr>
          <p:cNvPr id="3" name="Pil høyre 2"/>
          <p:cNvSpPr/>
          <p:nvPr/>
        </p:nvSpPr>
        <p:spPr>
          <a:xfrm flipH="1">
            <a:off x="2652816" y="3821724"/>
            <a:ext cx="1289539" cy="320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6984641" y="290661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Inn</a:t>
            </a:r>
            <a:endParaRPr lang="nb-NO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2997703" y="3015880"/>
            <a:ext cx="44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Ut</a:t>
            </a:r>
            <a:endParaRPr lang="nb-NO" dirty="0"/>
          </a:p>
        </p:txBody>
      </p:sp>
      <p:sp>
        <p:nvSpPr>
          <p:cNvPr id="18" name="Pil høyre 17"/>
          <p:cNvSpPr/>
          <p:nvPr/>
        </p:nvSpPr>
        <p:spPr>
          <a:xfrm rot="12420000">
            <a:off x="7758486" y="4402079"/>
            <a:ext cx="1289539" cy="320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il høyre 18"/>
          <p:cNvSpPr/>
          <p:nvPr/>
        </p:nvSpPr>
        <p:spPr>
          <a:xfrm rot="8823569">
            <a:off x="7741128" y="3128663"/>
            <a:ext cx="1289539" cy="320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38" y="2202175"/>
            <a:ext cx="764093" cy="686949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936" y="2066342"/>
            <a:ext cx="764093" cy="686949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025" y="4997767"/>
            <a:ext cx="858004" cy="853183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538" y="4469447"/>
            <a:ext cx="858004" cy="85318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104848" y="383437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Til internett</a:t>
            </a:r>
            <a:endParaRPr lang="nb-NO" dirty="0"/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850" y="3060503"/>
            <a:ext cx="2476846" cy="1714739"/>
          </a:xfrm>
          <a:prstGeom prst="rect">
            <a:avLst/>
          </a:prstGeom>
        </p:spPr>
      </p:pic>
      <p:grpSp>
        <p:nvGrpSpPr>
          <p:cNvPr id="6" name="Gruppe 5"/>
          <p:cNvGrpSpPr/>
          <p:nvPr/>
        </p:nvGrpSpPr>
        <p:grpSpPr>
          <a:xfrm>
            <a:off x="9610615" y="1618265"/>
            <a:ext cx="1364060" cy="1442239"/>
            <a:chOff x="9610615" y="1618265"/>
            <a:chExt cx="1364060" cy="1442239"/>
          </a:xfrm>
        </p:grpSpPr>
        <p:pic>
          <p:nvPicPr>
            <p:cNvPr id="223" name="Google Shape;223;p22"/>
            <p:cNvPicPr preferRelativeResize="0"/>
            <p:nvPr/>
          </p:nvPicPr>
          <p:blipFill rotWithShape="1">
            <a:blip r:embed="rId6">
              <a:alphaModFix/>
            </a:blip>
            <a:srcRect l="14090" r="25071" b="37651"/>
            <a:stretch/>
          </p:blipFill>
          <p:spPr>
            <a:xfrm>
              <a:off x="9610615" y="1662504"/>
              <a:ext cx="1364060" cy="139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TekstSylinder 22"/>
            <p:cNvSpPr txBox="1"/>
            <p:nvPr/>
          </p:nvSpPr>
          <p:spPr>
            <a:xfrm>
              <a:off x="10040813" y="161826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Kari</a:t>
              </a:r>
              <a:endParaRPr lang="nb-NO" dirty="0"/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9297999" y="4238214"/>
            <a:ext cx="2424399" cy="1932545"/>
            <a:chOff x="9297999" y="4238214"/>
            <a:chExt cx="2424399" cy="1932545"/>
          </a:xfrm>
        </p:grpSpPr>
        <p:pic>
          <p:nvPicPr>
            <p:cNvPr id="224" name="Google Shape;224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97999" y="4238214"/>
              <a:ext cx="2424399" cy="19325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kstSylinder 23"/>
            <p:cNvSpPr txBox="1"/>
            <p:nvPr/>
          </p:nvSpPr>
          <p:spPr>
            <a:xfrm>
              <a:off x="10278404" y="5862982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Per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38017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/>
      <p:bldP spid="18" grpId="0" animBg="1"/>
      <p:bldP spid="19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3400" dirty="0" smtClean="0"/>
              <a:t>Hvordan ser portene til internett ut:</a:t>
            </a:r>
            <a:endParaRPr sz="3400" dirty="0"/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5382" y="870905"/>
            <a:ext cx="1001493" cy="72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156" y="2753947"/>
            <a:ext cx="2724530" cy="190526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622" y="3237902"/>
            <a:ext cx="2953162" cy="202910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686" y="3237902"/>
            <a:ext cx="1158114" cy="2868968"/>
          </a:xfrm>
          <a:prstGeom prst="rect">
            <a:avLst/>
          </a:prstGeom>
        </p:spPr>
      </p:pic>
      <p:pic>
        <p:nvPicPr>
          <p:cNvPr id="12" name="Google Shape;215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45693" y="1849307"/>
            <a:ext cx="831243" cy="65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6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20026" y="1683644"/>
            <a:ext cx="563677" cy="9223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/>
          <p:cNvSpPr txBox="1"/>
          <p:nvPr/>
        </p:nvSpPr>
        <p:spPr>
          <a:xfrm>
            <a:off x="1560725" y="2144834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Trådløs ruter (</a:t>
            </a:r>
            <a:r>
              <a:rPr lang="nb-NO" sz="1600" dirty="0" err="1" smtClean="0"/>
              <a:t>wifi</a:t>
            </a:r>
            <a:r>
              <a:rPr lang="nb-NO" sz="1600" dirty="0" smtClean="0"/>
              <a:t>)</a:t>
            </a:r>
            <a:endParaRPr lang="nb-NO" sz="16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6739622" y="2174657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3G/4G/5G basestasjon</a:t>
            </a:r>
            <a:endParaRPr lang="nb-NO" sz="1600" dirty="0"/>
          </a:p>
        </p:txBody>
      </p:sp>
      <p:sp>
        <p:nvSpPr>
          <p:cNvPr id="16" name="Bildeforklaring formet som et avrundet rektangel 15"/>
          <p:cNvSpPr/>
          <p:nvPr/>
        </p:nvSpPr>
        <p:spPr>
          <a:xfrm>
            <a:off x="1560725" y="5361886"/>
            <a:ext cx="4401178" cy="914400"/>
          </a:xfrm>
          <a:prstGeom prst="wedgeRoundRectCallout">
            <a:avLst>
              <a:gd name="adj1" fmla="val 38985"/>
              <a:gd name="adj2" fmla="val -123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Hvordan synes du utseende kommuniserer funksjonen?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23667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3400" dirty="0" smtClean="0"/>
              <a:t>Hvor er portene til internett</a:t>
            </a:r>
            <a:r>
              <a:rPr lang="nb-NO" sz="3400" dirty="0"/>
              <a:t>?</a:t>
            </a:r>
            <a:endParaRPr sz="3400" dirty="0"/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5382" y="870905"/>
            <a:ext cx="1001493" cy="72077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vrundet rektangel 13"/>
          <p:cNvSpPr/>
          <p:nvPr/>
        </p:nvSpPr>
        <p:spPr>
          <a:xfrm>
            <a:off x="838200" y="1946896"/>
            <a:ext cx="10515600" cy="18790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000" dirty="0" smtClean="0">
                <a:solidFill>
                  <a:sysClr val="windowText" lastClr="000000"/>
                </a:solidFill>
              </a:rPr>
              <a:t>Oppgave: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 smtClean="0">
                <a:solidFill>
                  <a:sysClr val="windowText" lastClr="000000"/>
                </a:solidFill>
                <a:sym typeface="Calibri"/>
              </a:rPr>
              <a:t>Hvor er nærmeste trådløse ruter?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 smtClean="0">
                <a:solidFill>
                  <a:sysClr val="windowText" lastClr="000000"/>
                </a:solidFill>
                <a:sym typeface="Calibri"/>
              </a:rPr>
              <a:t>Bruk </a:t>
            </a:r>
            <a:r>
              <a:rPr lang="nb-NO" sz="2000" dirty="0">
                <a:solidFill>
                  <a:sysClr val="windowText" lastClr="000000"/>
                </a:solidFill>
                <a:sym typeface="Calibri"/>
              </a:rPr>
              <a:t>www.finnsenderen.no. Legg inn adressen til skolen og se hvor det er mobilbasestasjoner i nærområde. </a:t>
            </a:r>
            <a:endParaRPr lang="nb-NO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3400" dirty="0" err="1" smtClean="0"/>
              <a:t>Faktaark</a:t>
            </a:r>
            <a:r>
              <a:rPr lang="nb-NO" sz="3400" dirty="0" smtClean="0"/>
              <a:t>:</a:t>
            </a:r>
            <a:endParaRPr sz="3400" dirty="0"/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5237" y="1051775"/>
            <a:ext cx="1001493" cy="7207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4" name="Google Shape;214;p31"/>
          <p:cNvGraphicFramePr/>
          <p:nvPr>
            <p:extLst>
              <p:ext uri="{D42A27DB-BD31-4B8C-83A1-F6EECF244321}">
                <p14:modId xmlns:p14="http://schemas.microsoft.com/office/powerpoint/2010/main" val="3088953903"/>
              </p:ext>
            </p:extLst>
          </p:nvPr>
        </p:nvGraphicFramePr>
        <p:xfrm>
          <a:off x="794950" y="2360606"/>
          <a:ext cx="10602100" cy="4029530"/>
        </p:xfrm>
        <a:graphic>
          <a:graphicData uri="http://schemas.openxmlformats.org/drawingml/2006/table">
            <a:tbl>
              <a:tblPr firstRow="1" bandRow="1">
                <a:noFill/>
                <a:tableStyleId>{556D57BC-5A35-48A7-AD26-8AC9820C30AD}</a:tableStyleId>
              </a:tblPr>
              <a:tblGrid>
                <a:gridCol w="175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000" u="none" strike="noStrike" cap="none" dirty="0" smtClean="0"/>
                        <a:t>Symbol</a:t>
                      </a:r>
                      <a:endParaRPr sz="20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000" u="none" strike="noStrike" cap="none" dirty="0" smtClean="0"/>
                        <a:t>Navn</a:t>
                      </a:r>
                      <a:endParaRPr sz="20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000" dirty="0" smtClean="0"/>
                        <a:t>Funksjon</a:t>
                      </a:r>
                      <a:endParaRPr sz="2000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95927"/>
                  </a:ext>
                </a:extLst>
              </a:tr>
              <a:tr h="650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/>
                        <a:t>Trådløs ruter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 smtClean="0"/>
                        <a:t>Port</a:t>
                      </a:r>
                      <a:r>
                        <a:rPr lang="nb-NO" sz="1400" u="none" strike="noStrike" cap="none" baseline="0" dirty="0" smtClean="0"/>
                        <a:t> til internett via </a:t>
                      </a:r>
                      <a:r>
                        <a:rPr lang="nb-NO" sz="1400" u="none" strike="noStrike" cap="none" baseline="0" dirty="0" err="1" smtClean="0"/>
                        <a:t>wifi</a:t>
                      </a:r>
                      <a:r>
                        <a:rPr lang="nb-NO" sz="1400" u="none" strike="noStrike" cap="none" baseline="0" dirty="0" smtClean="0"/>
                        <a:t>.</a:t>
                      </a:r>
                      <a:r>
                        <a:rPr lang="x-none" sz="1400" u="none" strike="noStrike" cap="none" dirty="0" smtClean="0"/>
                        <a:t>. </a:t>
                      </a:r>
                      <a:endParaRPr lang="nb-NO" sz="14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 dirty="0" smtClean="0"/>
                        <a:t>Vanlig </a:t>
                      </a:r>
                      <a:r>
                        <a:rPr lang="x-none" sz="1400" u="none" strike="noStrike" cap="none" dirty="0"/>
                        <a:t>rekkevidde er innen en bygning. </a:t>
                      </a:r>
                      <a:endParaRPr lang="nb-NO" sz="14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 dirty="0" smtClean="0"/>
                        <a:t>Har </a:t>
                      </a:r>
                      <a:r>
                        <a:rPr lang="x-none" sz="1400" u="none" strike="noStrike" cap="none" dirty="0"/>
                        <a:t>oversikt over alle mobile enhet som er logget på ruteren og sender data til og fra rett </a:t>
                      </a:r>
                      <a:r>
                        <a:rPr lang="x-none" sz="1400" u="none" strike="noStrike" cap="none" dirty="0" smtClean="0"/>
                        <a:t>bruker</a:t>
                      </a:r>
                      <a:r>
                        <a:rPr lang="nb-NO" sz="1400" u="none" strike="noStrike" cap="none" dirty="0" smtClean="0"/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 err="1" smtClean="0"/>
                        <a:t>Wifi</a:t>
                      </a:r>
                      <a:r>
                        <a:rPr lang="nb-NO" sz="1400" u="none" strike="noStrike" cap="none" dirty="0" smtClean="0"/>
                        <a:t>-nettet har et navn og ofte et passord</a:t>
                      </a: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 smtClean="0"/>
                        <a:t>Vi</a:t>
                      </a:r>
                      <a:r>
                        <a:rPr lang="nb-NO" sz="1400" u="none" strike="noStrike" cap="none" baseline="0" dirty="0" smtClean="0"/>
                        <a:t> betaler for tjenesten via et abonnement som inkluderer all bruk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/>
                        <a:t>3G/4G/5G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/>
                        <a:t>basestasjon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 smtClean="0"/>
                        <a:t>Port</a:t>
                      </a:r>
                      <a:r>
                        <a:rPr lang="nb-NO" sz="1400" u="none" strike="noStrike" cap="none" baseline="0" dirty="0" smtClean="0"/>
                        <a:t> til internett via mobilnett</a:t>
                      </a:r>
                      <a:r>
                        <a:rPr lang="x-none" sz="1400" u="none" strike="noStrike" cap="none" dirty="0" smtClean="0"/>
                        <a:t>. </a:t>
                      </a:r>
                      <a:endParaRPr lang="nb-NO" sz="14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 dirty="0" smtClean="0"/>
                        <a:t>Gir </a:t>
                      </a:r>
                      <a:r>
                        <a:rPr lang="x-none" sz="1400" u="none" strike="noStrike" cap="none" dirty="0"/>
                        <a:t>dekning både innendørs og utendørs. Maksimal rekkevidde er ca 30 </a:t>
                      </a:r>
                      <a:r>
                        <a:rPr lang="x-none" sz="1400" u="none" strike="noStrike" cap="none" dirty="0" smtClean="0"/>
                        <a:t>km</a:t>
                      </a:r>
                      <a:r>
                        <a:rPr lang="nb-NO" sz="1400" u="none" strike="noStrike" cap="none" dirty="0" smtClean="0"/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 smtClean="0"/>
                        <a:t>Har oversikt over alle mobiltelefoner som</a:t>
                      </a:r>
                      <a:r>
                        <a:rPr lang="nb-NO" sz="1400" u="none" strike="noStrike" cap="none" baseline="0" dirty="0" smtClean="0"/>
                        <a:t> er tilknyttet en basestasjon og sender data til og fra rett bruker.</a:t>
                      </a: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baseline="0" dirty="0" smtClean="0"/>
                        <a:t>Vi er tilknyttet mobilnettet via et </a:t>
                      </a:r>
                      <a:r>
                        <a:rPr lang="nb-NO" sz="1400" u="none" strike="noStrike" cap="none" baseline="0" dirty="0" err="1" smtClean="0"/>
                        <a:t>sim</a:t>
                      </a:r>
                      <a:r>
                        <a:rPr lang="nb-NO" sz="1400" u="none" strike="noStrike" cap="none" baseline="0" dirty="0" smtClean="0"/>
                        <a:t>-kort med telefonnummer og PIN-kode.</a:t>
                      </a: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baseline="0" dirty="0" smtClean="0"/>
                        <a:t>Vi betaler for tjenesten via et abonnement. Bruk av mobilnettet kan være inkludert i abonnementet eller så betaler for bruk.</a:t>
                      </a: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" name="Google Shape;21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889" y="3181288"/>
            <a:ext cx="831243" cy="65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8671" y="4679637"/>
            <a:ext cx="563677" cy="922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680550" y="331075"/>
            <a:ext cx="10781100" cy="120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96"/>
              <a:buFont typeface="Calibri"/>
              <a:buNone/>
            </a:pPr>
            <a:r>
              <a:rPr lang="nb-NO" dirty="0" smtClean="0"/>
              <a:t>Lag skisse til modellen av </a:t>
            </a:r>
            <a:r>
              <a:rPr lang="x-none" sz="4066" dirty="0" smtClean="0"/>
              <a:t>portene </a:t>
            </a:r>
            <a:r>
              <a:rPr lang="x-none" sz="4066" dirty="0"/>
              <a:t>inn til internett </a:t>
            </a:r>
            <a:endParaRPr sz="4066" dirty="0"/>
          </a:p>
        </p:txBody>
      </p:sp>
      <p:grpSp>
        <p:nvGrpSpPr>
          <p:cNvPr id="237" name="Google Shape;237;p34"/>
          <p:cNvGrpSpPr/>
          <p:nvPr/>
        </p:nvGrpSpPr>
        <p:grpSpPr>
          <a:xfrm>
            <a:off x="9691518" y="1245692"/>
            <a:ext cx="1651175" cy="1626045"/>
            <a:chOff x="9450932" y="624962"/>
            <a:chExt cx="1651175" cy="1626045"/>
          </a:xfrm>
        </p:grpSpPr>
        <p:pic>
          <p:nvPicPr>
            <p:cNvPr id="238" name="Google Shape;238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50932" y="624962"/>
              <a:ext cx="1651175" cy="1626045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39" name="Google Shape;239;p34"/>
            <p:cNvSpPr txBox="1"/>
            <p:nvPr/>
          </p:nvSpPr>
          <p:spPr>
            <a:xfrm>
              <a:off x="9450932" y="892889"/>
              <a:ext cx="944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x-none" sz="24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 min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Bildeforklaring formet som et avrundet rektangel 11"/>
          <p:cNvSpPr/>
          <p:nvPr/>
        </p:nvSpPr>
        <p:spPr>
          <a:xfrm>
            <a:off x="2668580" y="3018254"/>
            <a:ext cx="5591500" cy="1797586"/>
          </a:xfrm>
          <a:prstGeom prst="wedgeRoundRectCallout">
            <a:avLst>
              <a:gd name="adj1" fmla="val -9565"/>
              <a:gd name="adj2" fmla="val 653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Portene inn til internett:</a:t>
            </a:r>
          </a:p>
          <a:p>
            <a:pPr algn="ctr"/>
            <a:r>
              <a:rPr lang="nb-NO" sz="2000" dirty="0" smtClean="0"/>
              <a:t>Hvordan kan utseende kommunisere funksjonen?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df6f7aad3_1_12"/>
          <p:cNvSpPr txBox="1">
            <a:spLocks noGrp="1"/>
          </p:cNvSpPr>
          <p:nvPr>
            <p:ph type="title"/>
          </p:nvPr>
        </p:nvSpPr>
        <p:spPr>
          <a:xfrm>
            <a:off x="839788" y="153556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 dirty="0"/>
              <a:t>1. Starter: </a:t>
            </a:r>
            <a:r>
              <a:rPr lang="nb-NO" dirty="0" smtClean="0"/>
              <a:t>Hvis….</a:t>
            </a:r>
            <a:r>
              <a:rPr lang="x-none" dirty="0" smtClean="0"/>
              <a:t> </a:t>
            </a:r>
            <a:endParaRPr dirty="0"/>
          </a:p>
        </p:txBody>
      </p:sp>
      <p:grpSp>
        <p:nvGrpSpPr>
          <p:cNvPr id="99" name="Google Shape;99;gadf6f7aad3_1_12"/>
          <p:cNvGrpSpPr/>
          <p:nvPr/>
        </p:nvGrpSpPr>
        <p:grpSpPr>
          <a:xfrm>
            <a:off x="9450932" y="624962"/>
            <a:ext cx="1651176" cy="1626046"/>
            <a:chOff x="9450932" y="624962"/>
            <a:chExt cx="1651176" cy="1626046"/>
          </a:xfrm>
        </p:grpSpPr>
        <p:graphicFrame>
          <p:nvGraphicFramePr>
            <p:cNvPr id="100" name="Google Shape;100;gadf6f7aad3_1_12"/>
            <p:cNvGraphicFramePr/>
            <p:nvPr/>
          </p:nvGraphicFramePr>
          <p:xfrm>
            <a:off x="9450932" y="624962"/>
            <a:ext cx="1651176" cy="16260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r:id="rId4" imgW="1651176" imgH="1626046" progId="">
                    <p:embed/>
                  </p:oleObj>
                </mc:Choice>
                <mc:Fallback>
                  <p:oleObj r:id="rId4" imgW="1651176" imgH="1626046" progId="">
                    <p:embed/>
                    <p:pic>
                      <p:nvPicPr>
                        <p:cNvPr id="100" name="Google Shape;100;gadf6f7aad3_1_12"/>
                        <p:cNvPicPr preferRelativeResize="0"/>
                        <p:nvPr/>
                      </p:nvPicPr>
                      <p:blipFill rotWithShape="1">
                        <a:blip r:embed="rId5">
                          <a:alphaModFix/>
                        </a:blip>
                        <a:srcRect/>
                        <a:stretch/>
                      </p:blipFill>
                      <p:spPr>
                        <a:xfrm>
                          <a:off x="9450932" y="624962"/>
                          <a:ext cx="1651176" cy="1626046"/>
                        </a:xfrm>
                        <a:prstGeom prst="rect">
                          <a:avLst/>
                        </a:prstGeom>
                        <a:noFill/>
                        <a:ln w="1905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Google Shape;101;gadf6f7aad3_1_12"/>
            <p:cNvSpPr txBox="1"/>
            <p:nvPr/>
          </p:nvSpPr>
          <p:spPr>
            <a:xfrm>
              <a:off x="9450932" y="892889"/>
              <a:ext cx="9444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x-none" sz="24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 min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32547" y="2791326"/>
            <a:ext cx="8807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Når det står STOPP på tavla:</a:t>
            </a:r>
          </a:p>
          <a:p>
            <a:endParaRPr lang="nb-NO" sz="3200" dirty="0"/>
          </a:p>
          <a:p>
            <a:endParaRPr lang="nb-NO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s</a:t>
            </a:r>
            <a:r>
              <a:rPr lang="nb-NO" sz="3200" dirty="0" smtClean="0"/>
              <a:t>itt 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h</a:t>
            </a:r>
            <a:r>
              <a:rPr lang="nb-NO" sz="3200" dirty="0" smtClean="0"/>
              <a:t>endene i fanget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s</a:t>
            </a:r>
            <a:r>
              <a:rPr lang="nb-NO" sz="3200" dirty="0" smtClean="0"/>
              <a:t>mil til lærer</a:t>
            </a:r>
            <a:endParaRPr lang="nb-NO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1e6651556_2_58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x-none" sz="3359" dirty="0"/>
              <a:t>Programmer micro:bit for å modellere en </a:t>
            </a:r>
            <a:r>
              <a:rPr lang="nb-NO" sz="3359" dirty="0" smtClean="0"/>
              <a:t>trådløs </a:t>
            </a:r>
            <a:r>
              <a:rPr lang="x-none" sz="3359" dirty="0" smtClean="0"/>
              <a:t>ruter </a:t>
            </a:r>
            <a:endParaRPr sz="3359" dirty="0"/>
          </a:p>
        </p:txBody>
      </p:sp>
      <p:pic>
        <p:nvPicPr>
          <p:cNvPr id="245" name="Google Shape;245;gf1e6651556_2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3637" y="919981"/>
            <a:ext cx="1001493" cy="72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6381" y="2864759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470" y="2552178"/>
            <a:ext cx="2724530" cy="1905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1e6651556_2_58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x-none" sz="3359" dirty="0"/>
              <a:t>Programmer micro:bit for å modellere en </a:t>
            </a:r>
            <a:r>
              <a:rPr lang="nb-NO" sz="3359" dirty="0" smtClean="0"/>
              <a:t>trådløs </a:t>
            </a:r>
            <a:r>
              <a:rPr lang="x-none" sz="3359" dirty="0" smtClean="0"/>
              <a:t>ruter </a:t>
            </a:r>
            <a:endParaRPr sz="3359" dirty="0"/>
          </a:p>
        </p:txBody>
      </p:sp>
      <p:pic>
        <p:nvPicPr>
          <p:cNvPr id="245" name="Google Shape;245;gf1e6651556_2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3637" y="919981"/>
            <a:ext cx="1001493" cy="72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7295" y="2156925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041" y="2000635"/>
            <a:ext cx="2724530" cy="1905266"/>
          </a:xfrm>
          <a:prstGeom prst="rect">
            <a:avLst/>
          </a:prstGeom>
        </p:spPr>
      </p:pic>
      <p:sp>
        <p:nvSpPr>
          <p:cNvPr id="7" name="Avrundet rektangel 6"/>
          <p:cNvSpPr/>
          <p:nvPr/>
        </p:nvSpPr>
        <p:spPr>
          <a:xfrm>
            <a:off x="951215" y="4494887"/>
            <a:ext cx="10515600" cy="6216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400" dirty="0" smtClean="0">
                <a:solidFill>
                  <a:sysClr val="windowText" lastClr="000000"/>
                </a:solidFill>
              </a:rPr>
              <a:t>Gjør oppgavene i «Modellere en trådløs ruter» </a:t>
            </a:r>
            <a:endParaRPr lang="nb-NO" sz="2400" dirty="0">
              <a:solidFill>
                <a:sysClr val="windowText" lastClr="000000"/>
              </a:solidFill>
            </a:endParaRPr>
          </a:p>
          <a:p>
            <a:pPr marL="342900" indent="-342900">
              <a:buAutoNum type="arabicPeriod"/>
            </a:pPr>
            <a:endParaRPr lang="nb-NO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Aktivitet 2: Trådløse signaler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3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3400" dirty="0" smtClean="0"/>
              <a:t>Trådløse signaler:</a:t>
            </a:r>
            <a:endParaRPr sz="3400" dirty="0"/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5382" y="870905"/>
            <a:ext cx="1001493" cy="72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4;gf1e6651556_2_37"/>
          <p:cNvPicPr preferRelativeResize="0"/>
          <p:nvPr/>
        </p:nvPicPr>
        <p:blipFill rotWithShape="1">
          <a:blip r:embed="rId4">
            <a:alphaModFix/>
          </a:blip>
          <a:srcRect b="18079"/>
          <a:stretch/>
        </p:blipFill>
        <p:spPr>
          <a:xfrm>
            <a:off x="3140981" y="3294638"/>
            <a:ext cx="1365333" cy="125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5;gf1e6651556_2_37"/>
          <p:cNvPicPr preferRelativeResize="0"/>
          <p:nvPr/>
        </p:nvPicPr>
        <p:blipFill rotWithShape="1">
          <a:blip r:embed="rId5">
            <a:alphaModFix/>
          </a:blip>
          <a:srcRect r="40891"/>
          <a:stretch/>
        </p:blipFill>
        <p:spPr>
          <a:xfrm>
            <a:off x="7779378" y="3232469"/>
            <a:ext cx="1120526" cy="137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6;gf1e6651556_2_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00479" y="3632304"/>
            <a:ext cx="950249" cy="8314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ildeforklaring formet som et avrundet rektangel 3"/>
          <p:cNvSpPr/>
          <p:nvPr/>
        </p:nvSpPr>
        <p:spPr>
          <a:xfrm>
            <a:off x="3261360" y="1723121"/>
            <a:ext cx="4820864" cy="914400"/>
          </a:xfrm>
          <a:prstGeom prst="wedgeRoundRectCallout">
            <a:avLst>
              <a:gd name="adj1" fmla="val -1198"/>
              <a:gd name="adj2" fmla="val 1075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 smtClean="0"/>
              <a:t>Hva forbinder du med disse symbolene?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294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1e6651556_2_37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Diskuter og </a:t>
            </a:r>
            <a:r>
              <a:rPr lang="nb-NO" dirty="0"/>
              <a:t>s</a:t>
            </a:r>
            <a:r>
              <a:rPr lang="x-none" dirty="0" smtClean="0"/>
              <a:t>var </a:t>
            </a:r>
            <a:r>
              <a:rPr lang="x-none" dirty="0"/>
              <a:t>på spørsmålet: </a:t>
            </a:r>
            <a:endParaRPr dirty="0"/>
          </a:p>
        </p:txBody>
      </p:sp>
      <p:pic>
        <p:nvPicPr>
          <p:cNvPr id="222" name="Google Shape;222;gf1e6651556_2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5037" y="691381"/>
            <a:ext cx="1001493" cy="72077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f1e6651556_2_37"/>
          <p:cNvSpPr txBox="1"/>
          <p:nvPr/>
        </p:nvSpPr>
        <p:spPr>
          <a:xfrm>
            <a:off x="960675" y="1617163"/>
            <a:ext cx="10042200" cy="27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x-none" sz="2600" dirty="0" smtClean="0">
                <a:latin typeface="Calibri"/>
                <a:ea typeface="Calibri"/>
                <a:cs typeface="Calibri"/>
                <a:sym typeface="Calibri"/>
              </a:rPr>
              <a:t>va </a:t>
            </a:r>
            <a:r>
              <a:rPr lang="x-none" sz="2600" dirty="0">
                <a:latin typeface="Calibri"/>
                <a:ea typeface="Calibri"/>
                <a:cs typeface="Calibri"/>
                <a:sym typeface="Calibri"/>
              </a:rPr>
              <a:t>er forskjellen på WiFi og </a:t>
            </a:r>
            <a:r>
              <a:rPr lang="x-none" sz="2600" dirty="0" smtClean="0">
                <a:latin typeface="Calibri"/>
                <a:ea typeface="Calibri"/>
                <a:cs typeface="Calibri"/>
                <a:sym typeface="Calibri"/>
              </a:rPr>
              <a:t>4G</a:t>
            </a:r>
            <a:r>
              <a:rPr lang="nb-NO" sz="2600" dirty="0" smtClean="0">
                <a:latin typeface="Calibri"/>
                <a:ea typeface="Calibri"/>
                <a:cs typeface="Calibri"/>
                <a:sym typeface="Calibri"/>
              </a:rPr>
              <a:t>/5G</a:t>
            </a:r>
            <a:r>
              <a:rPr lang="x-none" sz="2600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endParaRPr lang="nb-NO" sz="26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1"/>
            <a:r>
              <a:rPr lang="nb-NO" sz="26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nb-NO" sz="2000" dirty="0" smtClean="0">
                <a:latin typeface="Calibri"/>
                <a:ea typeface="Calibri"/>
                <a:cs typeface="Calibri"/>
                <a:sym typeface="Calibri"/>
              </a:rPr>
              <a:t>Hint: når bruker du </a:t>
            </a:r>
            <a:r>
              <a:rPr lang="nb-NO" sz="2000" dirty="0" err="1" smtClean="0">
                <a:latin typeface="Calibri"/>
                <a:ea typeface="Calibri"/>
                <a:cs typeface="Calibri"/>
                <a:sym typeface="Calibri"/>
              </a:rPr>
              <a:t>WiFi</a:t>
            </a:r>
            <a:r>
              <a:rPr lang="nb-NO" sz="2000" dirty="0" smtClean="0">
                <a:latin typeface="Calibri"/>
                <a:ea typeface="Calibri"/>
                <a:cs typeface="Calibri"/>
                <a:sym typeface="Calibri"/>
              </a:rPr>
              <a:t> og når bruker du 4G?</a:t>
            </a:r>
            <a:endParaRPr lang="nb-NO" sz="26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600" dirty="0" smtClean="0">
                <a:latin typeface="Calibri"/>
                <a:ea typeface="Calibri"/>
                <a:cs typeface="Calibri"/>
                <a:sym typeface="Calibri"/>
              </a:rPr>
              <a:t>Hva er likhetene mellom </a:t>
            </a:r>
            <a:r>
              <a:rPr lang="nb-NO" sz="2600" dirty="0" err="1" smtClean="0">
                <a:latin typeface="Calibri"/>
                <a:ea typeface="Calibri"/>
                <a:cs typeface="Calibri"/>
                <a:sym typeface="Calibri"/>
              </a:rPr>
              <a:t>WiFi</a:t>
            </a:r>
            <a:r>
              <a:rPr lang="nb-NO" sz="2600" dirty="0" smtClean="0">
                <a:latin typeface="Calibri"/>
                <a:ea typeface="Calibri"/>
                <a:cs typeface="Calibri"/>
                <a:sym typeface="Calibri"/>
              </a:rPr>
              <a:t> og 4G?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600" dirty="0" smtClean="0">
                <a:latin typeface="Calibri"/>
                <a:ea typeface="Calibri"/>
                <a:cs typeface="Calibri"/>
                <a:sym typeface="Calibri"/>
              </a:rPr>
              <a:t>Hvordan får du tilgang til </a:t>
            </a:r>
            <a:r>
              <a:rPr lang="nb-NO" sz="2600" dirty="0" err="1" smtClean="0">
                <a:latin typeface="Calibri"/>
                <a:ea typeface="Calibri"/>
                <a:cs typeface="Calibri"/>
                <a:sym typeface="Calibri"/>
              </a:rPr>
              <a:t>WiFi</a:t>
            </a:r>
            <a:r>
              <a:rPr lang="nb-NO" sz="2600" dirty="0" smtClean="0">
                <a:latin typeface="Calibri"/>
                <a:ea typeface="Calibri"/>
                <a:cs typeface="Calibri"/>
                <a:sym typeface="Calibri"/>
              </a:rPr>
              <a:t> og 4G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nb-NO" sz="2600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nb-NO" sz="2000" dirty="0" smtClean="0">
                <a:latin typeface="Calibri"/>
                <a:ea typeface="Calibri"/>
                <a:cs typeface="Calibri"/>
                <a:sym typeface="Calibri"/>
              </a:rPr>
              <a:t>Hint: trenger du en nøkkel?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gf1e6651556_2_37"/>
          <p:cNvPicPr preferRelativeResize="0"/>
          <p:nvPr/>
        </p:nvPicPr>
        <p:blipFill rotWithShape="1">
          <a:blip r:embed="rId4">
            <a:alphaModFix/>
          </a:blip>
          <a:srcRect b="18079"/>
          <a:stretch/>
        </p:blipFill>
        <p:spPr>
          <a:xfrm>
            <a:off x="2577349" y="4337044"/>
            <a:ext cx="1365333" cy="125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f1e6651556_2_37"/>
          <p:cNvPicPr preferRelativeResize="0"/>
          <p:nvPr/>
        </p:nvPicPr>
        <p:blipFill rotWithShape="1">
          <a:blip r:embed="rId5">
            <a:alphaModFix/>
          </a:blip>
          <a:srcRect r="40891"/>
          <a:stretch/>
        </p:blipFill>
        <p:spPr>
          <a:xfrm>
            <a:off x="7409051" y="4212703"/>
            <a:ext cx="1120526" cy="137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f1e6651556_2_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58802" y="4583667"/>
            <a:ext cx="950249" cy="831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237;p34"/>
          <p:cNvGrpSpPr/>
          <p:nvPr/>
        </p:nvGrpSpPr>
        <p:grpSpPr>
          <a:xfrm>
            <a:off x="9702625" y="1649366"/>
            <a:ext cx="1651175" cy="1626045"/>
            <a:chOff x="9450932" y="624962"/>
            <a:chExt cx="1651175" cy="1626045"/>
          </a:xfrm>
        </p:grpSpPr>
        <p:pic>
          <p:nvPicPr>
            <p:cNvPr id="9" name="Google Shape;23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50932" y="624962"/>
              <a:ext cx="1651175" cy="1626045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" name="Google Shape;239;p34"/>
            <p:cNvSpPr txBox="1"/>
            <p:nvPr/>
          </p:nvSpPr>
          <p:spPr>
            <a:xfrm>
              <a:off x="9450932" y="892889"/>
              <a:ext cx="944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x-none" sz="24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 min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p31"/>
          <p:cNvGraphicFramePr/>
          <p:nvPr>
            <p:extLst>
              <p:ext uri="{D42A27DB-BD31-4B8C-83A1-F6EECF244321}">
                <p14:modId xmlns:p14="http://schemas.microsoft.com/office/powerpoint/2010/main" val="375990048"/>
              </p:ext>
            </p:extLst>
          </p:nvPr>
        </p:nvGraphicFramePr>
        <p:xfrm>
          <a:off x="838200" y="2053992"/>
          <a:ext cx="10602100" cy="2473990"/>
        </p:xfrm>
        <a:graphic>
          <a:graphicData uri="http://schemas.openxmlformats.org/drawingml/2006/table">
            <a:tbl>
              <a:tblPr firstRow="1" bandRow="1">
                <a:noFill/>
                <a:tableStyleId>{556D57BC-5A35-48A7-AD26-8AC9820C30AD}</a:tableStyleId>
              </a:tblPr>
              <a:tblGrid>
                <a:gridCol w="175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/>
                        <a:t>Symbol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/>
                        <a:t>Navn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/>
                        <a:t>Funksjon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/>
                        <a:t>Trådløs wifi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u="none" strike="noStrike" cap="none" dirty="0" err="1" smtClean="0"/>
                        <a:t>Tr</a:t>
                      </a:r>
                      <a:r>
                        <a:rPr lang="x-none" sz="1400" u="none" strike="noStrike" cap="none" dirty="0" smtClean="0"/>
                        <a:t>ådløs </a:t>
                      </a:r>
                      <a:r>
                        <a:rPr lang="x-none" sz="1400" u="none" strike="noStrike" cap="none" dirty="0"/>
                        <a:t>forbindelse til internett via en </a:t>
                      </a:r>
                      <a:r>
                        <a:rPr lang="nb-NO" sz="1400" u="none" strike="noStrike" cap="none" dirty="0" smtClean="0"/>
                        <a:t>trådløs</a:t>
                      </a:r>
                      <a:r>
                        <a:rPr lang="nb-NO" sz="1400" u="none" strike="noStrike" cap="none" baseline="0" dirty="0" smtClean="0"/>
                        <a:t> </a:t>
                      </a:r>
                      <a:r>
                        <a:rPr lang="x-none" sz="1400" u="none" strike="noStrike" cap="none" dirty="0" smtClean="0"/>
                        <a:t>ruter</a:t>
                      </a:r>
                      <a:r>
                        <a:rPr lang="x-none" sz="1400" u="none" strike="noStrike" cap="none" dirty="0"/>
                        <a:t>.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 dirty="0" smtClean="0"/>
                        <a:t>Oftest </a:t>
                      </a:r>
                      <a:r>
                        <a:rPr lang="x-none" sz="1400" u="none" strike="noStrike" cap="none" dirty="0"/>
                        <a:t>dekning innendørs, men kan også brukes utendørs.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 dirty="0"/>
                        <a:t>Les mer: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sng" strike="noStrike" cap="none" dirty="0">
                          <a:solidFill>
                            <a:schemeClr val="hlink"/>
                          </a:solidFill>
                          <a:hlinkClick r:id="rId3"/>
                        </a:rPr>
                        <a:t>https://www.kjell.com/no/kunnskap/hvordan-virker-det/nettverk/profesjonelle-wifi-losninger/perfekt-wifi-dekning-utendors</a:t>
                      </a:r>
                      <a:r>
                        <a:rPr lang="x-none" sz="1400" u="none" strike="noStrike" cap="none" dirty="0"/>
                        <a:t>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/>
                        <a:t>Basestasjon for 3G/4G/5G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 dirty="0" smtClean="0"/>
                        <a:t>T</a:t>
                      </a:r>
                      <a:r>
                        <a:rPr lang="nb-NO" sz="1400" u="none" strike="noStrike" cap="none" dirty="0" smtClean="0"/>
                        <a:t>rådløs</a:t>
                      </a:r>
                      <a:r>
                        <a:rPr lang="nb-NO" sz="1400" u="none" strike="noStrike" cap="none" baseline="0" dirty="0" smtClean="0"/>
                        <a:t> forbindelse til internett via en basestasjon for mobilnettet</a:t>
                      </a:r>
                      <a:r>
                        <a:rPr lang="x-none" sz="1400" u="none" strike="noStrike" cap="none" dirty="0" smtClean="0"/>
                        <a:t>.</a:t>
                      </a:r>
                      <a:endParaRPr lang="nb-NO" sz="14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400" u="none" strike="noStrike" cap="none" dirty="0" smtClean="0"/>
                        <a:t>Gir </a:t>
                      </a:r>
                      <a:r>
                        <a:rPr lang="x-none" sz="1400" u="none" strike="noStrike" cap="none" dirty="0"/>
                        <a:t>dekning både innendørs og utendørs. Maksimal rekkevidde er ca 30 km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3400" dirty="0" err="1"/>
              <a:t>F</a:t>
            </a:r>
            <a:r>
              <a:rPr lang="nb-NO" sz="3400" dirty="0" err="1" smtClean="0"/>
              <a:t>aktaark</a:t>
            </a:r>
            <a:r>
              <a:rPr lang="x-none" sz="3400" dirty="0" smtClean="0">
                <a:solidFill>
                  <a:srgbClr val="548135"/>
                </a:solidFill>
              </a:rPr>
              <a:t> </a:t>
            </a:r>
            <a:endParaRPr sz="3400" dirty="0"/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5237" y="1051775"/>
            <a:ext cx="1001493" cy="72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/>
          <p:cNvPicPr preferRelativeResize="0"/>
          <p:nvPr/>
        </p:nvPicPr>
        <p:blipFill rotWithShape="1">
          <a:blip r:embed="rId5">
            <a:alphaModFix/>
          </a:blip>
          <a:srcRect b="18077"/>
          <a:stretch/>
        </p:blipFill>
        <p:spPr>
          <a:xfrm>
            <a:off x="1333334" y="2733347"/>
            <a:ext cx="589000" cy="53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 rotWithShape="1">
          <a:blip r:embed="rId6">
            <a:alphaModFix/>
          </a:blip>
          <a:srcRect r="40890"/>
          <a:stretch/>
        </p:blipFill>
        <p:spPr>
          <a:xfrm>
            <a:off x="1293885" y="3952254"/>
            <a:ext cx="483391" cy="59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082" y="4132535"/>
            <a:ext cx="409934" cy="358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8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1e6651556_2_37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Diskuter og </a:t>
            </a:r>
            <a:r>
              <a:rPr lang="nb-NO" dirty="0"/>
              <a:t>s</a:t>
            </a:r>
            <a:r>
              <a:rPr lang="x-none" dirty="0" smtClean="0"/>
              <a:t>var </a:t>
            </a:r>
            <a:r>
              <a:rPr lang="x-none" dirty="0"/>
              <a:t>på spørsmålet: </a:t>
            </a:r>
            <a:endParaRPr dirty="0"/>
          </a:p>
        </p:txBody>
      </p:sp>
      <p:pic>
        <p:nvPicPr>
          <p:cNvPr id="222" name="Google Shape;222;gf1e6651556_2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5037" y="691381"/>
            <a:ext cx="1001493" cy="72077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f1e6651556_2_37"/>
          <p:cNvSpPr txBox="1"/>
          <p:nvPr/>
        </p:nvSpPr>
        <p:spPr>
          <a:xfrm>
            <a:off x="960675" y="1617163"/>
            <a:ext cx="10042200" cy="151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600" dirty="0" smtClean="0">
                <a:latin typeface="Calibri"/>
                <a:ea typeface="Calibri"/>
                <a:cs typeface="Calibri"/>
                <a:sym typeface="Calibri"/>
              </a:rPr>
              <a:t>Hva betyr dekning?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600" dirty="0" smtClean="0">
                <a:latin typeface="Calibri"/>
                <a:ea typeface="Calibri"/>
                <a:cs typeface="Calibri"/>
                <a:sym typeface="Calibri"/>
              </a:rPr>
              <a:t>Gi eksempel på noen steder der det ikke er dekning.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Bild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74" y="4476620"/>
            <a:ext cx="1207074" cy="1111126"/>
          </a:xfrm>
          <a:prstGeom prst="rect">
            <a:avLst/>
          </a:prstGeom>
        </p:spPr>
      </p:pic>
      <p:pic>
        <p:nvPicPr>
          <p:cNvPr id="9" name="Bild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916479" y="4476620"/>
            <a:ext cx="1254829" cy="1111126"/>
          </a:xfrm>
          <a:prstGeom prst="rect">
            <a:avLst/>
          </a:prstGeom>
        </p:spPr>
      </p:pic>
      <p:sp>
        <p:nvSpPr>
          <p:cNvPr id="10" name="Bildeforklaring formet som et avrundet rektangel 9"/>
          <p:cNvSpPr/>
          <p:nvPr/>
        </p:nvSpPr>
        <p:spPr>
          <a:xfrm>
            <a:off x="6421348" y="2787909"/>
            <a:ext cx="4401178" cy="914400"/>
          </a:xfrm>
          <a:prstGeom prst="wedgeRoundRectCallout">
            <a:avLst>
              <a:gd name="adj1" fmla="val -85470"/>
              <a:gd name="adj2" fmla="val 1221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Hva forbinder du med disse symbolene?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45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1e6651556_2_58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nb-NO" sz="3359" dirty="0" smtClean="0"/>
              <a:t>Utforsk dekning til radiosender/mottaker i </a:t>
            </a:r>
            <a:r>
              <a:rPr lang="nb-NO" sz="3359" dirty="0" err="1" smtClean="0"/>
              <a:t>micro:bit</a:t>
            </a:r>
            <a:r>
              <a:rPr lang="x-none" sz="3359" dirty="0" smtClean="0"/>
              <a:t> </a:t>
            </a:r>
            <a:endParaRPr sz="3359" dirty="0"/>
          </a:p>
        </p:txBody>
      </p:sp>
      <p:pic>
        <p:nvPicPr>
          <p:cNvPr id="245" name="Google Shape;245;gf1e6651556_2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3637" y="919981"/>
            <a:ext cx="1001493" cy="72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7295" y="2156925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1794" y="2156924"/>
            <a:ext cx="1885844" cy="1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5;gf1e6651556_2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522" y="2592880"/>
            <a:ext cx="1001493" cy="7207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Sylinder 9"/>
          <p:cNvSpPr txBox="1"/>
          <p:nvPr/>
        </p:nvSpPr>
        <p:spPr>
          <a:xfrm>
            <a:off x="1740376" y="4961872"/>
            <a:ext cx="8222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b-NO" dirty="0" smtClean="0"/>
              <a:t>Sett samme radiogruppe på to </a:t>
            </a:r>
            <a:r>
              <a:rPr lang="nb-NO" dirty="0" err="1" smtClean="0"/>
              <a:t>micro:bit</a:t>
            </a:r>
            <a:r>
              <a:rPr lang="nb-NO" dirty="0" smtClean="0"/>
              <a:t> (bruk nummeret dere har fått tildelt)</a:t>
            </a:r>
          </a:p>
          <a:p>
            <a:pPr marL="342900" indent="-342900">
              <a:buAutoNum type="arabicPeriod"/>
            </a:pPr>
            <a:r>
              <a:rPr lang="nb-NO" dirty="0" smtClean="0"/>
              <a:t>Velg en </a:t>
            </a:r>
            <a:r>
              <a:rPr lang="nb-NO" dirty="0" err="1" smtClean="0"/>
              <a:t>micro:bit</a:t>
            </a:r>
            <a:r>
              <a:rPr lang="nb-NO" dirty="0" smtClean="0"/>
              <a:t> som sender og en som mottaker</a:t>
            </a:r>
          </a:p>
          <a:p>
            <a:pPr marL="342900" indent="-342900">
              <a:buAutoNum type="arabicPeriod"/>
            </a:pPr>
            <a:r>
              <a:rPr lang="nb-NO" dirty="0" smtClean="0"/>
              <a:t>Bestem ett symbol som skal sendes og ett som skal brukes til å sende kvittering på mottatt signal</a:t>
            </a:r>
          </a:p>
          <a:p>
            <a:pPr marL="342900" indent="-342900">
              <a:buAutoNum type="arabicPeriod"/>
            </a:pPr>
            <a:r>
              <a:rPr lang="nb-NO" dirty="0" smtClean="0"/>
              <a:t>Lag en testplan som inneholder:</a:t>
            </a:r>
          </a:p>
        </p:txBody>
      </p:sp>
      <p:sp>
        <p:nvSpPr>
          <p:cNvPr id="12" name="Avrundet rektangel 11"/>
          <p:cNvSpPr/>
          <p:nvPr/>
        </p:nvSpPr>
        <p:spPr>
          <a:xfrm>
            <a:off x="1113435" y="4127830"/>
            <a:ext cx="10240365" cy="2159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dirty="0" smtClean="0">
                <a:solidFill>
                  <a:schemeClr val="tx1"/>
                </a:solidFill>
              </a:rPr>
              <a:t>Oppgave:</a:t>
            </a:r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Sett samme radiogruppe på to </a:t>
            </a:r>
            <a:r>
              <a:rPr lang="nb-NO" dirty="0" err="1">
                <a:solidFill>
                  <a:schemeClr val="tx1"/>
                </a:solidFill>
              </a:rPr>
              <a:t>micro:bit</a:t>
            </a:r>
            <a:r>
              <a:rPr lang="nb-NO" dirty="0">
                <a:solidFill>
                  <a:schemeClr val="tx1"/>
                </a:solidFill>
              </a:rPr>
              <a:t> (bruk nummeret dere har fått tildelt)</a:t>
            </a:r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Velg en </a:t>
            </a:r>
            <a:r>
              <a:rPr lang="nb-NO" dirty="0" err="1">
                <a:solidFill>
                  <a:schemeClr val="tx1"/>
                </a:solidFill>
              </a:rPr>
              <a:t>micro:bit</a:t>
            </a:r>
            <a:r>
              <a:rPr lang="nb-NO" dirty="0">
                <a:solidFill>
                  <a:schemeClr val="tx1"/>
                </a:solidFill>
              </a:rPr>
              <a:t> som sender og en som mottaker</a:t>
            </a:r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Bestem ett symbol som skal sendes og ett som skal brukes til å sende kvittering på mottatt signal</a:t>
            </a:r>
          </a:p>
          <a:p>
            <a:pPr marL="342900" indent="-342900"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Lag en testplan som inneholder</a:t>
            </a:r>
            <a:r>
              <a:rPr lang="nb-NO" dirty="0" smtClean="0">
                <a:solidFill>
                  <a:schemeClr val="tx1"/>
                </a:solidFill>
              </a:rPr>
              <a:t>:</a:t>
            </a:r>
          </a:p>
          <a:p>
            <a:endParaRPr lang="nb-NO" dirty="0" smtClean="0">
              <a:solidFill>
                <a:schemeClr val="tx1"/>
              </a:solidFill>
            </a:endParaRPr>
          </a:p>
          <a:p>
            <a:pPr marL="342900" lvl="2" indent="-342900">
              <a:buAutoNum type="arabicPeriod"/>
            </a:pP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1596106" y="5392759"/>
            <a:ext cx="836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</a:t>
            </a:r>
            <a:r>
              <a:rPr lang="nb-NO" dirty="0" smtClean="0"/>
              <a:t>teder dere vil teste dekning (velg steder som er ulik lengde fra hverandre og med ulike hindringer)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hvordan dere kan kommunisere at senderen har sendt selv om mottakeren ikke har mottatt</a:t>
            </a:r>
          </a:p>
        </p:txBody>
      </p:sp>
    </p:spTree>
    <p:extLst>
      <p:ext uri="{BB962C8B-B14F-4D97-AF65-F5344CB8AC3E}">
        <p14:creationId xmlns:p14="http://schemas.microsoft.com/office/powerpoint/2010/main" val="14456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Programmering og algoritmisk tenking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44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0" y="1158240"/>
            <a:ext cx="10261847" cy="4434840"/>
          </a:xfrm>
          <a:prstGeom prst="rect">
            <a:avLst/>
          </a:prstGeom>
        </p:spPr>
      </p:pic>
      <p:sp>
        <p:nvSpPr>
          <p:cNvPr id="3" name="Bildeforklaring formet som en sky 2"/>
          <p:cNvSpPr/>
          <p:nvPr/>
        </p:nvSpPr>
        <p:spPr>
          <a:xfrm>
            <a:off x="3901440" y="533400"/>
            <a:ext cx="5715000" cy="19354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betyr programmering og algoritmisk tenking for naturfag?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3132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df6f7aad3_1_29"/>
          <p:cNvSpPr txBox="1">
            <a:spLocks noGrp="1"/>
          </p:cNvSpPr>
          <p:nvPr>
            <p:ph type="title"/>
          </p:nvPr>
        </p:nvSpPr>
        <p:spPr>
          <a:xfrm>
            <a:off x="838200" y="15893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Repetisjon </a:t>
            </a:r>
            <a:r>
              <a:rPr lang="nb-NO" dirty="0"/>
              <a:t>o</a:t>
            </a:r>
            <a:r>
              <a:rPr lang="x-none" dirty="0" smtClean="0"/>
              <a:t>ppdrag</a:t>
            </a:r>
            <a:endParaRPr dirty="0"/>
          </a:p>
        </p:txBody>
      </p:sp>
      <p:sp>
        <p:nvSpPr>
          <p:cNvPr id="124" name="Google Shape;124;gadf6f7aad3_1_29"/>
          <p:cNvSpPr txBox="1">
            <a:spLocks noGrp="1"/>
          </p:cNvSpPr>
          <p:nvPr>
            <p:ph type="body" idx="1"/>
          </p:nvPr>
        </p:nvSpPr>
        <p:spPr>
          <a:xfrm>
            <a:off x="630404" y="3093157"/>
            <a:ext cx="10515600" cy="235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nb-NO" dirty="0" smtClean="0"/>
              <a:t>Lag en tredimensjonal forklaringsmodell av internett som system</a:t>
            </a:r>
            <a:endParaRPr dirty="0"/>
          </a:p>
        </p:txBody>
      </p:sp>
      <p:graphicFrame>
        <p:nvGraphicFramePr>
          <p:cNvPr id="125" name="Google Shape;125;gadf6f7aad3_1_29"/>
          <p:cNvGraphicFramePr/>
          <p:nvPr/>
        </p:nvGraphicFramePr>
        <p:xfrm>
          <a:off x="9247631" y="468489"/>
          <a:ext cx="1745972" cy="216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4" imgW="1745972" imgH="2167468" progId="">
                  <p:embed/>
                </p:oleObj>
              </mc:Choice>
              <mc:Fallback>
                <p:oleObj r:id="rId4" imgW="1745972" imgH="2167468" progId="">
                  <p:embed/>
                  <p:pic>
                    <p:nvPicPr>
                      <p:cNvPr id="125" name="Google Shape;125;gadf6f7aad3_1_2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9247631" y="468489"/>
                        <a:ext cx="1745972" cy="2167468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LK20</a:t>
            </a:r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990600" y="2148840"/>
            <a:ext cx="10363200" cy="2926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n-NO" sz="2800" b="1" dirty="0" smtClean="0"/>
              <a:t>Kompetansemål i matematikk, 4.trinn: </a:t>
            </a:r>
          </a:p>
          <a:p>
            <a:endParaRPr lang="nn-NO" sz="2800" dirty="0"/>
          </a:p>
          <a:p>
            <a:pPr algn="ctr"/>
            <a:endParaRPr lang="nn-NO" sz="2800" dirty="0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n-NO" sz="2800" dirty="0" smtClean="0"/>
              <a:t>lage </a:t>
            </a:r>
            <a:r>
              <a:rPr lang="nn-NO" sz="2800" dirty="0"/>
              <a:t>algoritmar og uttrykkje dei ved bruk av variablar, vilkår og </a:t>
            </a:r>
            <a:r>
              <a:rPr lang="nn-NO" sz="2800" dirty="0" smtClean="0"/>
              <a:t> lykkjer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0764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LK20 - naturfag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173480" y="3078480"/>
            <a:ext cx="101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Etter 10.trinn:</a:t>
            </a:r>
          </a:p>
          <a:p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b</a:t>
            </a:r>
            <a:r>
              <a:rPr lang="nb-NO" sz="2800" dirty="0" smtClean="0"/>
              <a:t>ruke programmering </a:t>
            </a:r>
            <a:r>
              <a:rPr lang="nb-NO" sz="2800" dirty="0"/>
              <a:t>til å </a:t>
            </a:r>
            <a:r>
              <a:rPr lang="nb-NO" sz="2800" dirty="0" smtClean="0"/>
              <a:t>utforske naturfaglige </a:t>
            </a:r>
            <a:r>
              <a:rPr lang="nb-NO" sz="2800" dirty="0"/>
              <a:t>fenomener</a:t>
            </a:r>
          </a:p>
        </p:txBody>
      </p:sp>
    </p:spTree>
    <p:extLst>
      <p:ext uri="{BB962C8B-B14F-4D97-AF65-F5344CB8AC3E}">
        <p14:creationId xmlns:p14="http://schemas.microsoft.com/office/powerpoint/2010/main" val="17212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Hvilke aktiviteter har vi gjort i dag?</a:t>
            </a:r>
            <a:endParaRPr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0" y="2395393"/>
            <a:ext cx="3290088" cy="310412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469105" y="3444240"/>
            <a:ext cx="191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En aktivitet på hver lapp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051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838200" y="119683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Finne igjen grunnstrukturer</a:t>
            </a:r>
            <a:endParaRPr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060" y="1710474"/>
            <a:ext cx="4713171" cy="444677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557667" y="2993835"/>
            <a:ext cx="3111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Hvilke grunnstrukturer finner dere igjen i hver aktivitet?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2994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493311" y="2516891"/>
            <a:ext cx="2252571" cy="1719997"/>
            <a:chOff x="838200" y="2529841"/>
            <a:chExt cx="2252571" cy="1719997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529841"/>
              <a:ext cx="1823039" cy="1719997"/>
            </a:xfrm>
            <a:prstGeom prst="rect">
              <a:avLst/>
            </a:prstGeom>
          </p:spPr>
        </p:pic>
        <p:sp>
          <p:nvSpPr>
            <p:cNvPr id="10" name="TekstSylinder 9"/>
            <p:cNvSpPr txBox="1"/>
            <p:nvPr/>
          </p:nvSpPr>
          <p:spPr>
            <a:xfrm>
              <a:off x="1174316" y="3189784"/>
              <a:ext cx="19164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/>
                <a:t>Starter:</a:t>
              </a:r>
            </a:p>
            <a:p>
              <a:r>
                <a:rPr lang="nb-NO" sz="2000" dirty="0" smtClean="0"/>
                <a:t>Hvis….</a:t>
              </a:r>
              <a:endParaRPr lang="nb-NO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25729" y="506736"/>
            <a:ext cx="2021231" cy="1719997"/>
            <a:chOff x="2998455" y="1373930"/>
            <a:chExt cx="2021231" cy="1719997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8455" y="1373930"/>
              <a:ext cx="1823039" cy="1719997"/>
            </a:xfrm>
            <a:prstGeom prst="rect">
              <a:avLst/>
            </a:prstGeom>
          </p:spPr>
        </p:pic>
        <p:sp>
          <p:nvSpPr>
            <p:cNvPr id="11" name="TekstSylinder 10"/>
            <p:cNvSpPr txBox="1"/>
            <p:nvPr/>
          </p:nvSpPr>
          <p:spPr>
            <a:xfrm>
              <a:off x="3242256" y="1687880"/>
              <a:ext cx="17774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Hva bruker vi internett til.</a:t>
              </a:r>
            </a:p>
            <a:p>
              <a:r>
                <a:rPr lang="nb-NO" sz="1600" dirty="0" smtClean="0"/>
                <a:t>Gruppere funksjoner</a:t>
              </a:r>
              <a:endParaRPr lang="nb-NO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85690" y="4571999"/>
            <a:ext cx="1823039" cy="1719997"/>
            <a:chOff x="1540116" y="4572001"/>
            <a:chExt cx="1823039" cy="1719997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116" y="4572001"/>
              <a:ext cx="1823039" cy="1719997"/>
            </a:xfrm>
            <a:prstGeom prst="rect">
              <a:avLst/>
            </a:prstGeom>
          </p:spPr>
        </p:pic>
        <p:sp>
          <p:nvSpPr>
            <p:cNvPr id="12" name="TekstSylinder 10"/>
            <p:cNvSpPr txBox="1"/>
            <p:nvPr/>
          </p:nvSpPr>
          <p:spPr>
            <a:xfrm>
              <a:off x="1909845" y="5143137"/>
              <a:ext cx="1180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Skisse i plastelina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28055" y="506737"/>
            <a:ext cx="1823039" cy="1719997"/>
            <a:chOff x="5004923" y="1823730"/>
            <a:chExt cx="1823039" cy="1719997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4923" y="1823730"/>
              <a:ext cx="1823039" cy="1719997"/>
            </a:xfrm>
            <a:prstGeom prst="rect">
              <a:avLst/>
            </a:prstGeom>
          </p:spPr>
        </p:pic>
        <p:sp>
          <p:nvSpPr>
            <p:cNvPr id="13" name="TekstSylinder 10"/>
            <p:cNvSpPr txBox="1"/>
            <p:nvPr/>
          </p:nvSpPr>
          <p:spPr>
            <a:xfrm>
              <a:off x="5203114" y="2291509"/>
              <a:ext cx="15325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Programmere og modellere en trådløs ruter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15832" y="2852464"/>
            <a:ext cx="2130142" cy="1719997"/>
            <a:chOff x="3579071" y="3679577"/>
            <a:chExt cx="2130142" cy="1719997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9071" y="3679577"/>
              <a:ext cx="1823039" cy="1719997"/>
            </a:xfrm>
            <a:prstGeom prst="rect">
              <a:avLst/>
            </a:prstGeom>
          </p:spPr>
        </p:pic>
        <p:sp>
          <p:nvSpPr>
            <p:cNvPr id="14" name="TekstSylinder 10"/>
            <p:cNvSpPr txBox="1"/>
            <p:nvPr/>
          </p:nvSpPr>
          <p:spPr>
            <a:xfrm>
              <a:off x="3792758" y="4156502"/>
              <a:ext cx="1916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Finne trådløse rutere og mobilsendere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98774" y="4572000"/>
            <a:ext cx="1823039" cy="1719997"/>
            <a:chOff x="5778627" y="4411601"/>
            <a:chExt cx="1823039" cy="1719997"/>
          </a:xfrm>
        </p:grpSpPr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8627" y="4411601"/>
              <a:ext cx="1823039" cy="1719997"/>
            </a:xfrm>
            <a:prstGeom prst="rect">
              <a:avLst/>
            </a:prstGeom>
          </p:spPr>
        </p:pic>
        <p:sp>
          <p:nvSpPr>
            <p:cNvPr id="15" name="TekstSylinder 10"/>
            <p:cNvSpPr txBox="1"/>
            <p:nvPr/>
          </p:nvSpPr>
          <p:spPr>
            <a:xfrm>
              <a:off x="6172972" y="4896914"/>
              <a:ext cx="1336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smtClean="0"/>
                <a:t>Diskusjon </a:t>
              </a:r>
              <a:r>
                <a:rPr lang="nb-NO" sz="1600" dirty="0" smtClean="0"/>
                <a:t>om </a:t>
              </a:r>
              <a:r>
                <a:rPr lang="nb-NO" sz="1600" dirty="0" err="1" smtClean="0"/>
                <a:t>wifi</a:t>
              </a:r>
              <a:r>
                <a:rPr lang="nb-NO" sz="1600" dirty="0" smtClean="0"/>
                <a:t> og 4G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58440" y="2424683"/>
            <a:ext cx="1829875" cy="1719997"/>
            <a:chOff x="7432884" y="1735340"/>
            <a:chExt cx="1829875" cy="1719997"/>
          </a:xfrm>
        </p:grpSpPr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2884" y="1735340"/>
              <a:ext cx="1823039" cy="1719997"/>
            </a:xfrm>
            <a:prstGeom prst="rect">
              <a:avLst/>
            </a:prstGeom>
          </p:spPr>
        </p:pic>
        <p:sp>
          <p:nvSpPr>
            <p:cNvPr id="16" name="TekstSylinder 10"/>
            <p:cNvSpPr txBox="1"/>
            <p:nvPr/>
          </p:nvSpPr>
          <p:spPr>
            <a:xfrm>
              <a:off x="7770223" y="2156560"/>
              <a:ext cx="1492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Utforske dekning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9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838200" y="119683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Forklar for </a:t>
            </a:r>
            <a:r>
              <a:rPr lang="nb-NO" dirty="0" smtClean="0"/>
              <a:t>hverandre - hva er…</a:t>
            </a:r>
            <a:endParaRPr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060" y="1710474"/>
            <a:ext cx="4713171" cy="444677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557667" y="2993835"/>
            <a:ext cx="3111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Hvilke grunnstrukturer finner dere igjen i hver aktivitet?</a:t>
            </a:r>
            <a:endParaRPr lang="nb-NO" sz="2800" dirty="0"/>
          </a:p>
        </p:txBody>
      </p:sp>
      <p:sp>
        <p:nvSpPr>
          <p:cNvPr id="4" name="Bildeforklaring formet som en sky 3"/>
          <p:cNvSpPr/>
          <p:nvPr/>
        </p:nvSpPr>
        <p:spPr>
          <a:xfrm>
            <a:off x="1125104" y="1393371"/>
            <a:ext cx="2380343" cy="1600464"/>
          </a:xfrm>
          <a:prstGeom prst="cloudCallout">
            <a:avLst>
              <a:gd name="adj1" fmla="val 47460"/>
              <a:gd name="adj2" fmla="val 2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/>
              <a:t>Vilkår?</a:t>
            </a:r>
            <a:endParaRPr lang="nb-NO" sz="3200" dirty="0"/>
          </a:p>
        </p:txBody>
      </p:sp>
      <p:sp>
        <p:nvSpPr>
          <p:cNvPr id="6" name="Bildeforklaring formet som en sky 5"/>
          <p:cNvSpPr/>
          <p:nvPr/>
        </p:nvSpPr>
        <p:spPr>
          <a:xfrm>
            <a:off x="8513669" y="1393371"/>
            <a:ext cx="2768600" cy="1600464"/>
          </a:xfrm>
          <a:prstGeom prst="cloudCallout">
            <a:avLst>
              <a:gd name="adj1" fmla="val -55433"/>
              <a:gd name="adj2" fmla="val 46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/>
              <a:t>Løkker?</a:t>
            </a:r>
            <a:endParaRPr lang="nb-NO" sz="3200" dirty="0"/>
          </a:p>
        </p:txBody>
      </p:sp>
      <p:sp>
        <p:nvSpPr>
          <p:cNvPr id="7" name="Bildeforklaring formet som en sky 6"/>
          <p:cNvSpPr/>
          <p:nvPr/>
        </p:nvSpPr>
        <p:spPr>
          <a:xfrm>
            <a:off x="1443280" y="3684626"/>
            <a:ext cx="2992085" cy="1600464"/>
          </a:xfrm>
          <a:prstGeom prst="cloudCallout">
            <a:avLst>
              <a:gd name="adj1" fmla="val 41744"/>
              <a:gd name="adj2" fmla="val 32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/>
              <a:t>Variabel?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7569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Algoritmisk tenking: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996440" y="2301240"/>
            <a:ext cx="7879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Algoritmisk tankegang er en problemløsningsmetode som dreier seg om å tilnærme seg problemer på en systematisk måte og kunne foreslå løsninger som kan bruke datamaskiner til å løse (deler av) dem.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393437" y="6050280"/>
            <a:ext cx="11085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linkClick r:id="rId2"/>
              </a:rPr>
              <a:t>https://www.udir.no/kvalitet-og-kompetanse/nasjonale-satsinger/den-teknologiske-skolesekken/om-algoritmisk-tenking-og-programmering</a:t>
            </a:r>
            <a:r>
              <a:rPr lang="nb-NO" dirty="0" smtClean="0">
                <a:hlinkClick r:id="rId2"/>
              </a:rPr>
              <a:t>/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2726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85" y="426720"/>
            <a:ext cx="759807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6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838200" y="119683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Finne igjen nøkkelbegreper i algoritmisk tenking:</a:t>
            </a:r>
            <a:endParaRPr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060" y="1710474"/>
            <a:ext cx="4713171" cy="444677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557667" y="2993835"/>
            <a:ext cx="3111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Hvilke nøkkelbegreper finner dere igjen i hver aktivitet?</a:t>
            </a:r>
            <a:endParaRPr lang="nb-NO" sz="2800" dirty="0"/>
          </a:p>
        </p:txBody>
      </p:sp>
      <p:sp>
        <p:nvSpPr>
          <p:cNvPr id="5" name="Bildeforklaring formet som en sky 4"/>
          <p:cNvSpPr/>
          <p:nvPr/>
        </p:nvSpPr>
        <p:spPr>
          <a:xfrm>
            <a:off x="1125104" y="1393371"/>
            <a:ext cx="2380343" cy="1600464"/>
          </a:xfrm>
          <a:prstGeom prst="cloudCallout">
            <a:avLst>
              <a:gd name="adj1" fmla="val 47460"/>
              <a:gd name="adj2" fmla="val 2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Logikk</a:t>
            </a:r>
          </a:p>
        </p:txBody>
      </p:sp>
      <p:sp>
        <p:nvSpPr>
          <p:cNvPr id="6" name="Bildeforklaring formet som en sky 5"/>
          <p:cNvSpPr/>
          <p:nvPr/>
        </p:nvSpPr>
        <p:spPr>
          <a:xfrm>
            <a:off x="6479450" y="4841597"/>
            <a:ext cx="2751636" cy="1600464"/>
          </a:xfrm>
          <a:prstGeom prst="cloudCallout">
            <a:avLst>
              <a:gd name="adj1" fmla="val 47460"/>
              <a:gd name="adj2" fmla="val 2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Evaluering</a:t>
            </a:r>
          </a:p>
        </p:txBody>
      </p:sp>
      <p:sp>
        <p:nvSpPr>
          <p:cNvPr id="7" name="Bildeforklaring formet som en sky 6"/>
          <p:cNvSpPr/>
          <p:nvPr/>
        </p:nvSpPr>
        <p:spPr>
          <a:xfrm>
            <a:off x="8788647" y="3189777"/>
            <a:ext cx="2770987" cy="1600464"/>
          </a:xfrm>
          <a:prstGeom prst="cloudCallout">
            <a:avLst>
              <a:gd name="adj1" fmla="val 47460"/>
              <a:gd name="adj2" fmla="val 2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Abstraksjon</a:t>
            </a:r>
          </a:p>
        </p:txBody>
      </p:sp>
      <p:sp>
        <p:nvSpPr>
          <p:cNvPr id="8" name="Bildeforklaring formet som en sky 7"/>
          <p:cNvSpPr/>
          <p:nvPr/>
        </p:nvSpPr>
        <p:spPr>
          <a:xfrm>
            <a:off x="667657" y="3653970"/>
            <a:ext cx="3199159" cy="1600464"/>
          </a:xfrm>
          <a:prstGeom prst="cloudCallout">
            <a:avLst>
              <a:gd name="adj1" fmla="val 47460"/>
              <a:gd name="adj2" fmla="val 2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Algoritmer</a:t>
            </a:r>
          </a:p>
        </p:txBody>
      </p:sp>
      <p:sp>
        <p:nvSpPr>
          <p:cNvPr id="9" name="Bildeforklaring formet som en sky 8"/>
          <p:cNvSpPr/>
          <p:nvPr/>
        </p:nvSpPr>
        <p:spPr>
          <a:xfrm>
            <a:off x="3757061" y="1081313"/>
            <a:ext cx="3485568" cy="1600464"/>
          </a:xfrm>
          <a:prstGeom prst="cloudCallout">
            <a:avLst>
              <a:gd name="adj1" fmla="val 47460"/>
              <a:gd name="adj2" fmla="val 2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Dekomposisjon</a:t>
            </a:r>
          </a:p>
        </p:txBody>
      </p:sp>
      <p:sp>
        <p:nvSpPr>
          <p:cNvPr id="10" name="Bildeforklaring formet som en sky 9"/>
          <p:cNvSpPr/>
          <p:nvPr/>
        </p:nvSpPr>
        <p:spPr>
          <a:xfrm>
            <a:off x="7915509" y="1304498"/>
            <a:ext cx="2380343" cy="1600464"/>
          </a:xfrm>
          <a:prstGeom prst="cloudCallout">
            <a:avLst>
              <a:gd name="adj1" fmla="val 47460"/>
              <a:gd name="adj2" fmla="val 2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Mønstre</a:t>
            </a:r>
          </a:p>
        </p:txBody>
      </p:sp>
    </p:spTree>
    <p:extLst>
      <p:ext uri="{BB962C8B-B14F-4D97-AF65-F5344CB8AC3E}">
        <p14:creationId xmlns:p14="http://schemas.microsoft.com/office/powerpoint/2010/main" val="36922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493311" y="2516891"/>
            <a:ext cx="2252571" cy="1719997"/>
            <a:chOff x="838200" y="2529841"/>
            <a:chExt cx="2252571" cy="1719997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529841"/>
              <a:ext cx="1823039" cy="1719997"/>
            </a:xfrm>
            <a:prstGeom prst="rect">
              <a:avLst/>
            </a:prstGeom>
          </p:spPr>
        </p:pic>
        <p:sp>
          <p:nvSpPr>
            <p:cNvPr id="10" name="TekstSylinder 9"/>
            <p:cNvSpPr txBox="1"/>
            <p:nvPr/>
          </p:nvSpPr>
          <p:spPr>
            <a:xfrm>
              <a:off x="1174316" y="3189784"/>
              <a:ext cx="19164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/>
                <a:t>Starter:</a:t>
              </a:r>
            </a:p>
            <a:p>
              <a:r>
                <a:rPr lang="nb-NO" sz="2000" dirty="0" smtClean="0"/>
                <a:t>Hvis….</a:t>
              </a:r>
              <a:endParaRPr lang="nb-NO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25729" y="506736"/>
            <a:ext cx="2021231" cy="1719997"/>
            <a:chOff x="2998455" y="1373930"/>
            <a:chExt cx="2021231" cy="1719997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8455" y="1373930"/>
              <a:ext cx="1823039" cy="1719997"/>
            </a:xfrm>
            <a:prstGeom prst="rect">
              <a:avLst/>
            </a:prstGeom>
          </p:spPr>
        </p:pic>
        <p:sp>
          <p:nvSpPr>
            <p:cNvPr id="11" name="TekstSylinder 10"/>
            <p:cNvSpPr txBox="1"/>
            <p:nvPr/>
          </p:nvSpPr>
          <p:spPr>
            <a:xfrm>
              <a:off x="3242256" y="1687880"/>
              <a:ext cx="17774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Hva bruker vi internett til.</a:t>
              </a:r>
            </a:p>
            <a:p>
              <a:r>
                <a:rPr lang="nb-NO" sz="1600" dirty="0" smtClean="0"/>
                <a:t>Gruppere funksjoner</a:t>
              </a:r>
              <a:endParaRPr lang="nb-NO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85690" y="4571999"/>
            <a:ext cx="1823039" cy="1719997"/>
            <a:chOff x="1540116" y="4572001"/>
            <a:chExt cx="1823039" cy="1719997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116" y="4572001"/>
              <a:ext cx="1823039" cy="1719997"/>
            </a:xfrm>
            <a:prstGeom prst="rect">
              <a:avLst/>
            </a:prstGeom>
          </p:spPr>
        </p:pic>
        <p:sp>
          <p:nvSpPr>
            <p:cNvPr id="12" name="TekstSylinder 10"/>
            <p:cNvSpPr txBox="1"/>
            <p:nvPr/>
          </p:nvSpPr>
          <p:spPr>
            <a:xfrm>
              <a:off x="1909845" y="5143137"/>
              <a:ext cx="1180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Skisse i plastelina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28055" y="506737"/>
            <a:ext cx="1823039" cy="1719997"/>
            <a:chOff x="5004923" y="1823730"/>
            <a:chExt cx="1823039" cy="1719997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4923" y="1823730"/>
              <a:ext cx="1823039" cy="1719997"/>
            </a:xfrm>
            <a:prstGeom prst="rect">
              <a:avLst/>
            </a:prstGeom>
          </p:spPr>
        </p:pic>
        <p:sp>
          <p:nvSpPr>
            <p:cNvPr id="13" name="TekstSylinder 10"/>
            <p:cNvSpPr txBox="1"/>
            <p:nvPr/>
          </p:nvSpPr>
          <p:spPr>
            <a:xfrm>
              <a:off x="5203114" y="2291509"/>
              <a:ext cx="15325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Programmere og modellere en trådløs ruter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15832" y="2852464"/>
            <a:ext cx="2130142" cy="1719997"/>
            <a:chOff x="3579071" y="3679577"/>
            <a:chExt cx="2130142" cy="1719997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9071" y="3679577"/>
              <a:ext cx="1823039" cy="1719997"/>
            </a:xfrm>
            <a:prstGeom prst="rect">
              <a:avLst/>
            </a:prstGeom>
          </p:spPr>
        </p:pic>
        <p:sp>
          <p:nvSpPr>
            <p:cNvPr id="14" name="TekstSylinder 10"/>
            <p:cNvSpPr txBox="1"/>
            <p:nvPr/>
          </p:nvSpPr>
          <p:spPr>
            <a:xfrm>
              <a:off x="3792758" y="4156502"/>
              <a:ext cx="1916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Finne trådløse rutere og mobilsendere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98774" y="4572000"/>
            <a:ext cx="1823039" cy="1719997"/>
            <a:chOff x="5778627" y="4411601"/>
            <a:chExt cx="1823039" cy="1719997"/>
          </a:xfrm>
        </p:grpSpPr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8627" y="4411601"/>
              <a:ext cx="1823039" cy="1719997"/>
            </a:xfrm>
            <a:prstGeom prst="rect">
              <a:avLst/>
            </a:prstGeom>
          </p:spPr>
        </p:pic>
        <p:sp>
          <p:nvSpPr>
            <p:cNvPr id="15" name="TekstSylinder 10"/>
            <p:cNvSpPr txBox="1"/>
            <p:nvPr/>
          </p:nvSpPr>
          <p:spPr>
            <a:xfrm>
              <a:off x="6172972" y="4896914"/>
              <a:ext cx="1336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smtClean="0"/>
                <a:t>Diskusjon </a:t>
              </a:r>
              <a:r>
                <a:rPr lang="nb-NO" sz="1600" dirty="0" smtClean="0"/>
                <a:t>om </a:t>
              </a:r>
              <a:r>
                <a:rPr lang="nb-NO" sz="1600" dirty="0" err="1" smtClean="0"/>
                <a:t>wifi</a:t>
              </a:r>
              <a:r>
                <a:rPr lang="nb-NO" sz="1600" dirty="0" smtClean="0"/>
                <a:t> og 4G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58440" y="2424683"/>
            <a:ext cx="1829875" cy="1719997"/>
            <a:chOff x="7432884" y="1735340"/>
            <a:chExt cx="1829875" cy="1719997"/>
          </a:xfrm>
        </p:grpSpPr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2884" y="1735340"/>
              <a:ext cx="1823039" cy="1719997"/>
            </a:xfrm>
            <a:prstGeom prst="rect">
              <a:avLst/>
            </a:prstGeom>
          </p:spPr>
        </p:pic>
        <p:sp>
          <p:nvSpPr>
            <p:cNvPr id="16" name="TekstSylinder 10"/>
            <p:cNvSpPr txBox="1"/>
            <p:nvPr/>
          </p:nvSpPr>
          <p:spPr>
            <a:xfrm>
              <a:off x="7770223" y="2156560"/>
              <a:ext cx="1492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Utforske dekning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25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1e6651556_2_9"/>
          <p:cNvSpPr txBox="1">
            <a:spLocks noGrp="1"/>
          </p:cNvSpPr>
          <p:nvPr>
            <p:ph type="title"/>
          </p:nvPr>
        </p:nvSpPr>
        <p:spPr>
          <a:xfrm>
            <a:off x="838200" y="15893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 dirty="0" smtClean="0"/>
              <a:t>Kravspesifikasjon </a:t>
            </a:r>
            <a:r>
              <a:rPr lang="nb-NO" dirty="0" smtClean="0"/>
              <a:t>forklaringsmodell:</a:t>
            </a:r>
            <a:endParaRPr dirty="0"/>
          </a:p>
        </p:txBody>
      </p:sp>
      <p:sp>
        <p:nvSpPr>
          <p:cNvPr id="131" name="Google Shape;131;gf1e6651556_2_9"/>
          <p:cNvSpPr txBox="1">
            <a:spLocks noGrp="1"/>
          </p:cNvSpPr>
          <p:nvPr>
            <p:ph type="body" idx="1"/>
          </p:nvPr>
        </p:nvSpPr>
        <p:spPr>
          <a:xfrm>
            <a:off x="838200" y="2485114"/>
            <a:ext cx="10515600" cy="50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x-none" dirty="0" smtClean="0"/>
              <a:t>Forklaringsmodellen</a:t>
            </a:r>
            <a:r>
              <a:rPr lang="nb-NO" dirty="0" smtClean="0"/>
              <a:t> skal vise</a:t>
            </a:r>
            <a:r>
              <a:rPr lang="x-none" dirty="0" smtClean="0"/>
              <a:t>: 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b-NO" dirty="0"/>
              <a:t>f</a:t>
            </a:r>
            <a:r>
              <a:rPr lang="nb-NO" dirty="0" smtClean="0"/>
              <a:t>unksjonen til delene i internett </a:t>
            </a:r>
            <a:r>
              <a:rPr lang="x-none" dirty="0" smtClean="0"/>
              <a:t>og </a:t>
            </a:r>
            <a:r>
              <a:rPr lang="x-none" dirty="0"/>
              <a:t>hvordan de er koblet </a:t>
            </a:r>
            <a:r>
              <a:rPr lang="x-none" dirty="0" smtClean="0"/>
              <a:t>sammen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x-none" dirty="0" smtClean="0"/>
              <a:t>hvordan </a:t>
            </a:r>
            <a:r>
              <a:rPr lang="x-none" dirty="0"/>
              <a:t>en mobile enhet (PC/mobil) kan koble seg </a:t>
            </a:r>
            <a:r>
              <a:rPr lang="x-none" dirty="0" smtClean="0"/>
              <a:t>på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x-none" dirty="0" smtClean="0"/>
              <a:t>hvordan </a:t>
            </a:r>
            <a:r>
              <a:rPr lang="nb-NO" dirty="0" smtClean="0"/>
              <a:t>internett vet hvem du er og hvor du er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b-NO" dirty="0"/>
              <a:t>h</a:t>
            </a:r>
            <a:r>
              <a:rPr lang="nb-NO" dirty="0" smtClean="0"/>
              <a:t>vordan informasjon kan transporteres og lagres i internett</a:t>
            </a:r>
            <a:r>
              <a:rPr lang="x-none" dirty="0" smtClean="0"/>
              <a:t> </a:t>
            </a:r>
            <a:endParaRPr lang="nb-NO" dirty="0" smtClean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2" name="Google Shape;132;gf1e6651556_2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5702" y="455520"/>
            <a:ext cx="965125" cy="119812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0" y="1158240"/>
            <a:ext cx="10261847" cy="4434840"/>
          </a:xfrm>
          <a:prstGeom prst="rect">
            <a:avLst/>
          </a:prstGeom>
        </p:spPr>
      </p:pic>
      <p:sp>
        <p:nvSpPr>
          <p:cNvPr id="3" name="Bildeforklaring formet som en sky 2"/>
          <p:cNvSpPr/>
          <p:nvPr/>
        </p:nvSpPr>
        <p:spPr>
          <a:xfrm>
            <a:off x="3901440" y="533400"/>
            <a:ext cx="5715000" cy="19354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Hvordan trener vi den algoritmiske tenkeren i naturfag?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8552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Micro:bit</a:t>
            </a:r>
            <a:r>
              <a:rPr lang="nb-NO" dirty="0" smtClean="0"/>
              <a:t> som teknologisk system</a:t>
            </a:r>
            <a:endParaRPr lang="nb-NO" dirty="0"/>
          </a:p>
        </p:txBody>
      </p:sp>
      <p:pic>
        <p:nvPicPr>
          <p:cNvPr id="3" name="Google Shape;2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70948" y="3007155"/>
            <a:ext cx="3193028" cy="30086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ildeforklaring formet som en sky 2"/>
          <p:cNvSpPr/>
          <p:nvPr/>
        </p:nvSpPr>
        <p:spPr>
          <a:xfrm>
            <a:off x="5767462" y="1223211"/>
            <a:ext cx="5715000" cy="19354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Et system består av deler som virker sammen.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356208" y="4230735"/>
            <a:ext cx="2181727" cy="561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ight Arrow 5"/>
          <p:cNvSpPr/>
          <p:nvPr/>
        </p:nvSpPr>
        <p:spPr>
          <a:xfrm>
            <a:off x="7868653" y="4230734"/>
            <a:ext cx="2181727" cy="561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1917681" y="4792207"/>
            <a:ext cx="105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Inn</a:t>
            </a:r>
            <a:endParaRPr lang="nb-NO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64439" y="4792206"/>
            <a:ext cx="105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Ut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4903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 dirty="0" smtClean="0"/>
              <a:t>Hva </a:t>
            </a:r>
            <a:r>
              <a:rPr lang="x-none" dirty="0"/>
              <a:t>er en </a:t>
            </a:r>
            <a:r>
              <a:rPr lang="nb-NO" dirty="0" smtClean="0"/>
              <a:t>forklarings</a:t>
            </a:r>
            <a:r>
              <a:rPr lang="x-none" dirty="0" smtClean="0"/>
              <a:t>modell</a:t>
            </a:r>
            <a:r>
              <a:rPr lang="x-none" dirty="0"/>
              <a:t>? </a:t>
            </a:r>
            <a:endParaRPr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77" y="1780356"/>
            <a:ext cx="2848373" cy="1991003"/>
          </a:xfrm>
          <a:prstGeom prst="rect">
            <a:avLst/>
          </a:prstGeom>
        </p:spPr>
      </p:pic>
      <p:sp>
        <p:nvSpPr>
          <p:cNvPr id="3" name="Bildeforklaring formet som et avrundet rektangel 2"/>
          <p:cNvSpPr/>
          <p:nvPr/>
        </p:nvSpPr>
        <p:spPr>
          <a:xfrm>
            <a:off x="542610" y="4029389"/>
            <a:ext cx="2954215" cy="663191"/>
          </a:xfrm>
          <a:prstGeom prst="wedgeRoundRectCallout">
            <a:avLst>
              <a:gd name="adj1" fmla="val -1785"/>
              <a:gd name="adj2" fmla="val -79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Er det denne type modell vi snakker om?</a:t>
            </a:r>
            <a:endParaRPr lang="nb-NO" dirty="0"/>
          </a:p>
        </p:txBody>
      </p:sp>
      <p:sp>
        <p:nvSpPr>
          <p:cNvPr id="6" name="Bildeforklaring formet som et avrundet rektangel 5"/>
          <p:cNvSpPr/>
          <p:nvPr/>
        </p:nvSpPr>
        <p:spPr>
          <a:xfrm>
            <a:off x="4915317" y="1545791"/>
            <a:ext cx="3535347" cy="663191"/>
          </a:xfrm>
          <a:prstGeom prst="wedgeRoundRectCallout">
            <a:avLst>
              <a:gd name="adj1" fmla="val -3206"/>
              <a:gd name="adj2" fmla="val 98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Hvilke forklaringsmodeller kjenner vi?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/>
          <a:srcRect t="2572"/>
          <a:stretch/>
        </p:blipFill>
        <p:spPr>
          <a:xfrm>
            <a:off x="5408213" y="2813538"/>
            <a:ext cx="2219635" cy="121585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2411" y="3857875"/>
            <a:ext cx="2324424" cy="2114845"/>
          </a:xfrm>
          <a:prstGeom prst="rect">
            <a:avLst/>
          </a:prstGeom>
        </p:spPr>
      </p:pic>
      <p:sp>
        <p:nvSpPr>
          <p:cNvPr id="9" name="Bildeforklaring formet som et avrundet rektangel 8"/>
          <p:cNvSpPr/>
          <p:nvPr/>
        </p:nvSpPr>
        <p:spPr>
          <a:xfrm>
            <a:off x="4083650" y="4583703"/>
            <a:ext cx="2213151" cy="663191"/>
          </a:xfrm>
          <a:prstGeom prst="wedgeRoundRectCallout">
            <a:avLst>
              <a:gd name="adj1" fmla="val 55818"/>
              <a:gd name="adj2" fmla="val -1147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Atommodellen</a:t>
            </a:r>
            <a:endParaRPr lang="nb-NO" dirty="0"/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9291210" y="2887186"/>
            <a:ext cx="2213151" cy="663191"/>
          </a:xfrm>
          <a:prstGeom prst="wedgeRoundRectCallout">
            <a:avLst>
              <a:gd name="adj1" fmla="val 8145"/>
              <a:gd name="adj2" fmla="val 88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Cellekake</a:t>
            </a:r>
            <a:endParaRPr lang="nb-NO" dirty="0"/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1196757" y="5720841"/>
            <a:ext cx="5013124" cy="663191"/>
          </a:xfrm>
          <a:prstGeom prst="wedgeRoundRectCallout">
            <a:avLst>
              <a:gd name="adj1" fmla="val 24490"/>
              <a:gd name="adj2" fmla="val -51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 dirty="0" smtClean="0"/>
              <a:t>Hva er viktig med en forklaringsmodell?</a:t>
            </a:r>
            <a:endParaRPr lang="nb-NO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 dirty="0" smtClean="0"/>
              <a:t>Modellen </a:t>
            </a:r>
            <a:r>
              <a:rPr lang="x-none" dirty="0"/>
              <a:t>skal si noe om: </a:t>
            </a:r>
            <a:endParaRPr dirty="0"/>
          </a:p>
        </p:txBody>
      </p:sp>
      <p:sp>
        <p:nvSpPr>
          <p:cNvPr id="160" name="Google Shape;160;p28"/>
          <p:cNvSpPr/>
          <p:nvPr/>
        </p:nvSpPr>
        <p:spPr>
          <a:xfrm>
            <a:off x="520173" y="1466329"/>
            <a:ext cx="2725445" cy="1256774"/>
          </a:xfrm>
          <a:prstGeom prst="wedgeRectCallout">
            <a:avLst>
              <a:gd name="adj1" fmla="val 70232"/>
              <a:gd name="adj2" fmla="val 35316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Funksjon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Hva noe gjør eller hva det brukes til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9093758" y="1466329"/>
            <a:ext cx="2538332" cy="744308"/>
          </a:xfrm>
          <a:prstGeom prst="wedgeRectCallout">
            <a:avLst>
              <a:gd name="adj1" fmla="val -65566"/>
              <a:gd name="adj2" fmla="val 8275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Hvordan det ser ut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387586" y="5004078"/>
            <a:ext cx="2858032" cy="958931"/>
          </a:xfrm>
          <a:prstGeom prst="wedgeRectCallout">
            <a:avLst>
              <a:gd name="adj1" fmla="val 70067"/>
              <a:gd name="adj2" fmla="val -97824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Materialer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Hva noe er laget av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901" y="1728316"/>
            <a:ext cx="4815243" cy="4381082"/>
          </a:xfrm>
          <a:prstGeom prst="rect">
            <a:avLst/>
          </a:prstGeom>
        </p:spPr>
      </p:pic>
      <p:sp>
        <p:nvSpPr>
          <p:cNvPr id="163" name="Google Shape;163;p28"/>
          <p:cNvSpPr/>
          <p:nvPr/>
        </p:nvSpPr>
        <p:spPr>
          <a:xfrm>
            <a:off x="8330084" y="4310743"/>
            <a:ext cx="3644939" cy="1652266"/>
          </a:xfrm>
          <a:prstGeom prst="wedgeRectCallout">
            <a:avLst>
              <a:gd name="adj1" fmla="val -56653"/>
              <a:gd name="adj2" fmla="val -62485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Materialegenskaper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Viktige egenskaper til materialene som gjør at akkurat de er valgt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Hva bruker vi internett til (funksjon)</a:t>
            </a:r>
            <a:r>
              <a:rPr lang="nb-NO" dirty="0"/>
              <a:t>?</a:t>
            </a:r>
            <a:endParaRPr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0" y="2395393"/>
            <a:ext cx="3290088" cy="310412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469105" y="3444240"/>
            <a:ext cx="191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En funksjon på hver lapp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1098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dirty="0" smtClean="0"/>
              <a:t>Grupper funksjonene:</a:t>
            </a:r>
            <a:endParaRPr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0" y="2395393"/>
            <a:ext cx="3290088" cy="310412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469105" y="3444240"/>
            <a:ext cx="191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En funksjon på hver lapp</a:t>
            </a:r>
            <a:endParaRPr lang="nb-NO" sz="2000" dirty="0"/>
          </a:p>
        </p:txBody>
      </p:sp>
      <p:sp>
        <p:nvSpPr>
          <p:cNvPr id="4" name="Bildeforklaring formet som et avrundet rektangel 3"/>
          <p:cNvSpPr/>
          <p:nvPr/>
        </p:nvSpPr>
        <p:spPr>
          <a:xfrm>
            <a:off x="6918960" y="1783080"/>
            <a:ext cx="3276600" cy="792480"/>
          </a:xfrm>
          <a:prstGeom prst="wedgeRoundRectCallout">
            <a:avLst>
              <a:gd name="adj1" fmla="val -47345"/>
              <a:gd name="adj2" fmla="val 715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Meldinger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6" name="Bildeforklaring formet som et avrundet rektangel 5"/>
          <p:cNvSpPr/>
          <p:nvPr/>
        </p:nvSpPr>
        <p:spPr>
          <a:xfrm>
            <a:off x="7528560" y="3641299"/>
            <a:ext cx="3276600" cy="792480"/>
          </a:xfrm>
          <a:prstGeom prst="wedgeRoundRectCallout">
            <a:avLst>
              <a:gd name="adj1" fmla="val -47345"/>
              <a:gd name="adj2" fmla="val 715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 smtClean="0">
                <a:solidFill>
                  <a:schemeClr val="tx1"/>
                </a:solidFill>
              </a:rPr>
              <a:t>SoMe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2263140" y="1386840"/>
            <a:ext cx="3276600" cy="792480"/>
          </a:xfrm>
          <a:prstGeom prst="wedgeRoundRectCallout">
            <a:avLst>
              <a:gd name="adj1" fmla="val 27074"/>
              <a:gd name="adj2" fmla="val 696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Søk, finn og hent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624840" y="3048000"/>
            <a:ext cx="3276600" cy="792480"/>
          </a:xfrm>
          <a:prstGeom prst="wedgeRoundRectCallout">
            <a:avLst>
              <a:gd name="adj1" fmla="val 47539"/>
              <a:gd name="adj2" fmla="val 696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Lagre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624840" y="5243151"/>
            <a:ext cx="3276600" cy="792480"/>
          </a:xfrm>
          <a:prstGeom prst="wedgeRoundRectCallout">
            <a:avLst>
              <a:gd name="adj1" fmla="val 53120"/>
              <a:gd name="adj2" fmla="val -1053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Tjenester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838200" y="151767"/>
            <a:ext cx="10515600" cy="90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 dirty="0" smtClean="0"/>
              <a:t>Internett </a:t>
            </a:r>
            <a:r>
              <a:rPr lang="x-none" dirty="0"/>
              <a:t>som system:</a:t>
            </a:r>
            <a:endParaRPr dirty="0"/>
          </a:p>
        </p:txBody>
      </p:sp>
      <p:sp>
        <p:nvSpPr>
          <p:cNvPr id="176" name="Google Shape;176;p29"/>
          <p:cNvSpPr txBox="1"/>
          <p:nvPr/>
        </p:nvSpPr>
        <p:spPr>
          <a:xfrm>
            <a:off x="2498500" y="2536200"/>
            <a:ext cx="6749400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Internett er et system som består av ulike deler som virker sammen</a:t>
            </a:r>
            <a:r>
              <a:rPr lang="x-none" sz="2400" dirty="0"/>
              <a:t>. </a:t>
            </a:r>
            <a:endParaRPr lang="nb-NO" sz="2400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 smtClean="0"/>
              <a:t>Hvilke deler består internett av?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x-none" sz="2400" dirty="0" smtClean="0"/>
              <a:t>H</a:t>
            </a:r>
            <a:r>
              <a:rPr lang="x-none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vordan </a:t>
            </a:r>
            <a:r>
              <a:rPr lang="x-none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virker de enkelte delene?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x-none" sz="2400" dirty="0"/>
              <a:t>H</a:t>
            </a:r>
            <a:r>
              <a:rPr lang="x-none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 gjør at de kan kommuniserer </a:t>
            </a:r>
            <a:r>
              <a:rPr lang="nb-NO" sz="2400" dirty="0" smtClean="0"/>
              <a:t>med hverandre</a:t>
            </a:r>
            <a:r>
              <a:rPr lang="x-none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3049" y="1238891"/>
            <a:ext cx="1381318" cy="143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7855" y="1420279"/>
            <a:ext cx="1579795" cy="107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/>
        </p:nvSpPr>
        <p:spPr>
          <a:xfrm>
            <a:off x="1808473" y="2199400"/>
            <a:ext cx="98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6998" y="3822574"/>
            <a:ext cx="1250529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2469" y="4096454"/>
            <a:ext cx="808305" cy="125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5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07642" y="4855692"/>
            <a:ext cx="1181678" cy="95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5879</TotalTime>
  <Words>1599</Words>
  <Application>Microsoft Office PowerPoint</Application>
  <PresentationFormat>Widescreen</PresentationFormat>
  <Paragraphs>265</Paragraphs>
  <Slides>41</Slides>
  <Notes>27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0</vt:i4>
      </vt:variant>
      <vt:variant>
        <vt:lpstr>Lysbildetitler</vt:lpstr>
      </vt:variant>
      <vt:variant>
        <vt:i4>41</vt:i4>
      </vt:variant>
    </vt:vector>
  </HeadingPairs>
  <TitlesOfParts>
    <vt:vector size="46" baseType="lpstr">
      <vt:lpstr>Arial Narrow</vt:lpstr>
      <vt:lpstr>Amatic SC</vt:lpstr>
      <vt:lpstr>Arial</vt:lpstr>
      <vt:lpstr>Calibri</vt:lpstr>
      <vt:lpstr>Office-tema</vt:lpstr>
      <vt:lpstr>PowerPoint-presentasjon</vt:lpstr>
      <vt:lpstr>1. Starter: Hvis…. </vt:lpstr>
      <vt:lpstr>Repetisjon oppdrag</vt:lpstr>
      <vt:lpstr>Kravspesifikasjon forklaringsmodell:</vt:lpstr>
      <vt:lpstr>Hva er en forklaringsmodell? </vt:lpstr>
      <vt:lpstr>Modellen skal si noe om: </vt:lpstr>
      <vt:lpstr>Hva bruker vi internett til (funksjon)?</vt:lpstr>
      <vt:lpstr>Grupper funksjonene:</vt:lpstr>
      <vt:lpstr>Internett som system:</vt:lpstr>
      <vt:lpstr>Informasjonens veg i internett</vt:lpstr>
      <vt:lpstr>Se nærmere på:</vt:lpstr>
      <vt:lpstr>Aktivitet 1: Portene til internett</vt:lpstr>
      <vt:lpstr>Portene inn til internett:</vt:lpstr>
      <vt:lpstr>Funksjonen til portene til internett</vt:lpstr>
      <vt:lpstr>Hva gjør en trådløs ruter?</vt:lpstr>
      <vt:lpstr>Hvordan ser portene til internett ut:</vt:lpstr>
      <vt:lpstr>Hvor er portene til internett?</vt:lpstr>
      <vt:lpstr>Faktaark:</vt:lpstr>
      <vt:lpstr>Lag skisse til modellen av portene inn til internett </vt:lpstr>
      <vt:lpstr>Programmer micro:bit for å modellere en trådløs ruter </vt:lpstr>
      <vt:lpstr>Programmer micro:bit for å modellere en trådløs ruter </vt:lpstr>
      <vt:lpstr>Aktivitet 2: Trådløse signaler</vt:lpstr>
      <vt:lpstr>Trådløse signaler:</vt:lpstr>
      <vt:lpstr>Diskuter og svar på spørsmålet: </vt:lpstr>
      <vt:lpstr>Faktaark </vt:lpstr>
      <vt:lpstr>Diskuter og svar på spørsmålet: </vt:lpstr>
      <vt:lpstr>Utforsk dekning til radiosender/mottaker i micro:bit </vt:lpstr>
      <vt:lpstr>Programmering og algoritmisk tenking</vt:lpstr>
      <vt:lpstr>PowerPoint-presentasjon</vt:lpstr>
      <vt:lpstr>LK20</vt:lpstr>
      <vt:lpstr>LK20 - naturfag</vt:lpstr>
      <vt:lpstr>Hvilke aktiviteter har vi gjort i dag?</vt:lpstr>
      <vt:lpstr>Finne igjen grunnstrukturer</vt:lpstr>
      <vt:lpstr>PowerPoint-presentasjon</vt:lpstr>
      <vt:lpstr>Forklar for hverandre - hva er…</vt:lpstr>
      <vt:lpstr>Algoritmisk tenking:</vt:lpstr>
      <vt:lpstr>PowerPoint-presentasjon</vt:lpstr>
      <vt:lpstr>Finne igjen nøkkelbegreper i algoritmisk tenking:</vt:lpstr>
      <vt:lpstr>PowerPoint-presentasjon</vt:lpstr>
      <vt:lpstr>PowerPoint-presentasjon</vt:lpstr>
      <vt:lpstr>Micro:bit som teknologisk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Liv Oddrun Voll</cp:lastModifiedBy>
  <cp:revision>53</cp:revision>
  <dcterms:created xsi:type="dcterms:W3CDTF">2019-05-08T10:22:22Z</dcterms:created>
  <dcterms:modified xsi:type="dcterms:W3CDTF">2021-11-01T11:55:52Z</dcterms:modified>
</cp:coreProperties>
</file>