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Robo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hZJVM3my6pnZ3kNPQZ1F8ILVzl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83B10F-9DEF-4BB7-B96B-4CCDBDF0ACB4}">
  <a:tblStyle styleId="{9E83B10F-9DEF-4BB7-B96B-4CCDBDF0ACB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5981154-A7FC-48CE-8CF1-8E5F65EF8F74}"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8ba0a939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e8ba0a93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8ba0a939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e8ba0a939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Hesten hopper. De rutene du stopper i er de rutene du har besøkt. </a:t>
            </a:r>
            <a:endParaRPr/>
          </a:p>
          <a:p>
            <a:pPr indent="0" lvl="0" marL="0" rtl="0" algn="l">
              <a:lnSpc>
                <a:spcPct val="100000"/>
              </a:lnSpc>
              <a:spcBef>
                <a:spcPts val="0"/>
              </a:spcBef>
              <a:spcAft>
                <a:spcPts val="0"/>
              </a:spcAft>
              <a:buSzPts val="1400"/>
              <a:buNone/>
            </a:pPr>
            <a:r>
              <a:rPr lang="no-NO"/>
              <a:t>Hvordan skal du holde styr på hvor du har vært? </a:t>
            </a:r>
            <a:endParaRPr/>
          </a:p>
        </p:txBody>
      </p:sp>
      <p:sp>
        <p:nvSpPr>
          <p:cNvPr id="200" name="Google Shape;20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Prøv å løse denne </a:t>
            </a:r>
            <a:endParaRPr/>
          </a:p>
          <a:p>
            <a:pPr indent="0" lvl="0" marL="0" rtl="0" algn="l">
              <a:lnSpc>
                <a:spcPct val="100000"/>
              </a:lnSpc>
              <a:spcBef>
                <a:spcPts val="0"/>
              </a:spcBef>
              <a:spcAft>
                <a:spcPts val="0"/>
              </a:spcAft>
              <a:buSzPts val="1400"/>
              <a:buNone/>
            </a:pPr>
            <a:r>
              <a:rPr lang="no-NO"/>
              <a:t>Gi de et monster som figur </a:t>
            </a:r>
            <a:endParaRPr/>
          </a:p>
        </p:txBody>
      </p:sp>
      <p:sp>
        <p:nvSpPr>
          <p:cNvPr id="219" name="Google Shape;21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You are a hotel tour guide. Tourists staying in your hotel expect to be taken on a tour visiting all the city’s attractions. You have been given an underground map (see below) that shows all the locations of the attractions and how you can get from one to another using the underground network.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You must work out a route that starts from the hotel and will take your tour group to every tourist site. The tourists are only in the city for the day, so don’t want to waste time. They will be angry if they pass through the same place twice. Obviously they also want to end up back at their hotel that evening. </a:t>
            </a:r>
            <a:endParaRPr/>
          </a:p>
          <a:p>
            <a:pPr indent="0" lvl="0" marL="0" rtl="0" algn="l">
              <a:lnSpc>
                <a:spcPct val="100000"/>
              </a:lnSpc>
              <a:spcBef>
                <a:spcPts val="0"/>
              </a:spcBef>
              <a:spcAft>
                <a:spcPts val="0"/>
              </a:spcAft>
              <a:buSzPts val="1400"/>
              <a:buNone/>
            </a:pPr>
            <a:r>
              <a:rPr lang="no-NO"/>
              <a:t>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The tour starts at the hotel.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It visits every location.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It does not pass through a location already visited.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It ends at the hotel.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Print 5 av denne </a:t>
            </a:r>
            <a:endParaRPr/>
          </a:p>
        </p:txBody>
      </p:sp>
      <p:sp>
        <p:nvSpPr>
          <p:cNvPr id="275" name="Google Shape;27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d2b0a76bf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ed2b0a76bf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ed2b0a76bf_0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Se svarte linjene viser kollektivlinjene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Print 5 av denne </a:t>
            </a:r>
            <a:endParaRPr/>
          </a:p>
        </p:txBody>
      </p:sp>
      <p:sp>
        <p:nvSpPr>
          <p:cNvPr id="284" name="Google Shape;28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You are a hotel tour guide. Tourists staying in your hotel expect to be taken on a tour visiting all the city’s attractions. You have been given an underground map (see below) that shows all the locations of the attractions and how you can get from one to another using the underground network. </a:t>
            </a:r>
            <a:endParaRPr/>
          </a:p>
          <a:p>
            <a:pPr indent="0" lvl="0" marL="0" rtl="0" algn="l">
              <a:lnSpc>
                <a:spcPct val="100000"/>
              </a:lnSpc>
              <a:spcBef>
                <a:spcPts val="0"/>
              </a:spcBef>
              <a:spcAft>
                <a:spcPts val="0"/>
              </a:spcAft>
              <a:buSzPts val="1400"/>
              <a:buNone/>
            </a:pPr>
            <a:r>
              <a:rPr lang="no-NO" sz="1200">
                <a:solidFill>
                  <a:schemeClr val="dk1"/>
                </a:solidFill>
                <a:latin typeface="Calibri"/>
                <a:ea typeface="Calibri"/>
                <a:cs typeface="Calibri"/>
                <a:sym typeface="Calibri"/>
              </a:rPr>
              <a:t>You must work out a route that starts from the hotel and will take your tour group to every tourist site. The tourists are only in the city for the day, so don’t want to waste time. They will be angry if they pass through the same place twice. Obviously they also want to end up back at their hotel that evening. </a:t>
            </a:r>
            <a:endParaRPr/>
          </a:p>
          <a:p>
            <a:pPr indent="0" lvl="0" marL="0" rtl="0" algn="l">
              <a:lnSpc>
                <a:spcPct val="100000"/>
              </a:lnSpc>
              <a:spcBef>
                <a:spcPts val="0"/>
              </a:spcBef>
              <a:spcAft>
                <a:spcPts val="0"/>
              </a:spcAft>
              <a:buSzPts val="1400"/>
              <a:buNone/>
            </a:pPr>
            <a:r>
              <a:rPr lang="no-NO"/>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Print 5 av denne </a:t>
            </a:r>
            <a:endParaRPr/>
          </a:p>
        </p:txBody>
      </p:sp>
      <p:sp>
        <p:nvSpPr>
          <p:cNvPr id="307" name="Google Shape;30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Spiller ingen rolle om det er t-banestopp eller ruter vi skal flytte oss mellom.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1" name="Google Shape;33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Kravene til løsning er de samme, hvorfor er den ene enklere enn den andre?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Hvordan få hesteløpet til å se mer ut som den enklere guidturen?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7" name="Google Shape;35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La de fortsette </a:t>
            </a:r>
            <a:endParaRPr/>
          </a:p>
          <a:p>
            <a:pPr indent="0" lvl="0" marL="0" rtl="0" algn="l">
              <a:lnSpc>
                <a:spcPct val="100000"/>
              </a:lnSpc>
              <a:spcBef>
                <a:spcPts val="0"/>
              </a:spcBef>
              <a:spcAft>
                <a:spcPts val="0"/>
              </a:spcAft>
              <a:buSzPts val="1400"/>
              <a:buNone/>
            </a:pPr>
            <a:r>
              <a:t/>
            </a:r>
            <a:endParaRPr/>
          </a:p>
        </p:txBody>
      </p:sp>
      <p:sp>
        <p:nvSpPr>
          <p:cNvPr id="377" name="Google Shape;37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La de fortsette å lage kartet </a:t>
            </a:r>
            <a:endParaRPr/>
          </a:p>
          <a:p>
            <a:pPr indent="0" lvl="0" marL="0" rtl="0" algn="l">
              <a:lnSpc>
                <a:spcPct val="100000"/>
              </a:lnSpc>
              <a:spcBef>
                <a:spcPts val="0"/>
              </a:spcBef>
              <a:spcAft>
                <a:spcPts val="0"/>
              </a:spcAft>
              <a:buSzPts val="1400"/>
              <a:buNone/>
            </a:pPr>
            <a:r>
              <a:t/>
            </a:r>
            <a:endParaRPr/>
          </a:p>
        </p:txBody>
      </p:sp>
      <p:sp>
        <p:nvSpPr>
          <p:cNvPr id="414" name="Google Shape;414;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La de fortsette </a:t>
            </a:r>
            <a:endParaRPr/>
          </a:p>
          <a:p>
            <a:pPr indent="0" lvl="0" marL="0" rtl="0" algn="l">
              <a:lnSpc>
                <a:spcPct val="100000"/>
              </a:lnSpc>
              <a:spcBef>
                <a:spcPts val="0"/>
              </a:spcBef>
              <a:spcAft>
                <a:spcPts val="0"/>
              </a:spcAft>
              <a:buSzPts val="1400"/>
              <a:buNone/>
            </a:pPr>
            <a:r>
              <a:t/>
            </a:r>
            <a:endParaRPr/>
          </a:p>
        </p:txBody>
      </p:sp>
      <p:sp>
        <p:nvSpPr>
          <p:cNvPr id="454" name="Google Shape;45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Skiv ned rekkefølgen </a:t>
            </a:r>
            <a:endParaRPr/>
          </a:p>
        </p:txBody>
      </p:sp>
      <p:sp>
        <p:nvSpPr>
          <p:cNvPr id="500" name="Google Shape;50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Nå kan dere løse hesteløpet </a:t>
            </a:r>
            <a:endParaRPr/>
          </a:p>
        </p:txBody>
      </p:sp>
      <p:sp>
        <p:nvSpPr>
          <p:cNvPr id="601" name="Google Shape;60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e8ba0a9394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e8ba0a9394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0" name="Google Shape;690;ge8ba0a9394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e8ba0a9394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ge8ba0a9394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ge8ba0a9394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e8ba0a9394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e8ba0a9394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3" name="Google Shape;703;ge8ba0a9394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e8ba0a9394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e8ba0a9394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e8ba0a9394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e8ba0a9394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e8ba0a9394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ge8ba0a9394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e8ba0a939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e8ba0a9394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6" name="Google Shape;726;ge8ba0a9394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ec7ca4c1d5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gec7ca4c1d5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gec7ca4c1d5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ec7ca4c1d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gec7ca4c1d5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gec7ca4c1d5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eb15e6221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geb15e6221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geb15e6221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ed2b0a76bf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ged2b0a76bf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ged2b0a76bf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ec7ca4c1d5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gec7ca4c1d5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1" name="Google Shape;771;gec7ca4c1d5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ed2b0a76bf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ged2b0a76bf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ed2b0a76bf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ed2b0a76bf_0_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ged2b0a76bf_0_2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ed2b0a76bf_0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ged2b0a76bf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I grupper på tre og tre.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Velg en byggmester - byggemesteren skal ha på sovemaske eller annen bind for øynene.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De to andre på gruppen kan snu alle brikkene så bildesiden er opp, men etter dette kan de ikke ta på brikkene.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De skal instruere byggmesteren for å pusle puslespillet. </a:t>
            </a:r>
            <a:endParaRPr/>
          </a:p>
        </p:txBody>
      </p:sp>
      <p:sp>
        <p:nvSpPr>
          <p:cNvPr id="121" name="Google Shape;12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d2b0a76bf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ed2b0a76bf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ed2b0a76bf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8ba0a9394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e8ba0a9394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o-NO"/>
              <a:t>Alle bøndene i landsbyen dyrker kål, har en hund, to ulver og ei geit. Reise ofte til og fra markedet. Krysser elven med en båt. Du skal lage en tydelig instruksjon for hvordan bonden skal ta seg over elven. Dette er i gamledager, så instruksen skal trykkes på trykkemaskin, og må derfor være så kort og presis som mulig, uten unødvendige ord.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To og to gr. sammenligner instruksene.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Dette er en pseudo kode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o-NO"/>
              <a:t>Tips! gi elevene konkreter som kan være ulvene, hund, geit, mann, kål og båt. Det er lettere å finne løsningen ved bruk av kontkreter. </a:t>
            </a:r>
            <a:endParaRPr/>
          </a:p>
        </p:txBody>
      </p:sp>
      <p:sp>
        <p:nvSpPr>
          <p:cNvPr id="135" name="Google Shape;135;ge8ba0a9394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o-N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15" name="Shape 15"/>
        <p:cNvGrpSpPr/>
        <p:nvPr/>
      </p:nvGrpSpPr>
      <p:grpSpPr>
        <a:xfrm>
          <a:off x="0" y="0"/>
          <a:ext cx="0" cy="0"/>
          <a:chOff x="0" y="0"/>
          <a:chExt cx="0" cy="0"/>
        </a:xfrm>
      </p:grpSpPr>
      <p:sp>
        <p:nvSpPr>
          <p:cNvPr id="16" name="Google Shape;1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type="vertTx">
  <p:cSld name="VERTICAL_TEXT">
    <p:spTree>
      <p:nvGrpSpPr>
        <p:cNvPr id="72" name="Shape 72"/>
        <p:cNvGrpSpPr/>
        <p:nvPr/>
      </p:nvGrpSpPr>
      <p:grpSpPr>
        <a:xfrm>
          <a:off x="0" y="0"/>
          <a:ext cx="0" cy="0"/>
          <a:chOff x="0" y="0"/>
          <a:chExt cx="0" cy="0"/>
        </a:xfrm>
      </p:grpSpPr>
      <p:sp>
        <p:nvSpPr>
          <p:cNvPr id="73" name="Google Shape;73;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type="vertTitleAndTx">
  <p:cSld name="VERTICAL_TITLE_AND_VERTICAL_TEXT">
    <p:spTree>
      <p:nvGrpSpPr>
        <p:cNvPr id="78" name="Shape 78"/>
        <p:cNvGrpSpPr/>
        <p:nvPr/>
      </p:nvGrpSpPr>
      <p:grpSpPr>
        <a:xfrm>
          <a:off x="0" y="0"/>
          <a:ext cx="0" cy="0"/>
          <a:chOff x="0" y="0"/>
          <a:chExt cx="0" cy="0"/>
        </a:xfrm>
      </p:grpSpPr>
      <p:sp>
        <p:nvSpPr>
          <p:cNvPr id="79" name="Google Shape;79;p9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19" name="Shape 19"/>
        <p:cNvGrpSpPr/>
        <p:nvPr/>
      </p:nvGrpSpPr>
      <p:grpSpPr>
        <a:xfrm>
          <a:off x="0" y="0"/>
          <a:ext cx="0" cy="0"/>
          <a:chOff x="0" y="0"/>
          <a:chExt cx="0" cy="0"/>
        </a:xfrm>
      </p:grpSpPr>
      <p:sp>
        <p:nvSpPr>
          <p:cNvPr id="20" name="Google Shape;20;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25" name="Shape 25"/>
        <p:cNvGrpSpPr/>
        <p:nvPr/>
      </p:nvGrpSpPr>
      <p:grpSpPr>
        <a:xfrm>
          <a:off x="0" y="0"/>
          <a:ext cx="0" cy="0"/>
          <a:chOff x="0" y="0"/>
          <a:chExt cx="0" cy="0"/>
        </a:xfrm>
      </p:grpSpPr>
      <p:sp>
        <p:nvSpPr>
          <p:cNvPr id="26" name="Google Shape;26;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type="secHead">
  <p:cSld name="SECTION_HEADER">
    <p:spTree>
      <p:nvGrpSpPr>
        <p:cNvPr id="30" name="Shape 30"/>
        <p:cNvGrpSpPr/>
        <p:nvPr/>
      </p:nvGrpSpPr>
      <p:grpSpPr>
        <a:xfrm>
          <a:off x="0" y="0"/>
          <a:ext cx="0" cy="0"/>
          <a:chOff x="0" y="0"/>
          <a:chExt cx="0" cy="0"/>
        </a:xfrm>
      </p:grpSpPr>
      <p:sp>
        <p:nvSpPr>
          <p:cNvPr id="31" name="Google Shape;31;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type="twoObj">
  <p:cSld name="TWO_OBJECTS">
    <p:spTree>
      <p:nvGrpSpPr>
        <p:cNvPr id="36" name="Shape 36"/>
        <p:cNvGrpSpPr/>
        <p:nvPr/>
      </p:nvGrpSpPr>
      <p:grpSpPr>
        <a:xfrm>
          <a:off x="0" y="0"/>
          <a:ext cx="0" cy="0"/>
          <a:chOff x="0" y="0"/>
          <a:chExt cx="0" cy="0"/>
        </a:xfrm>
      </p:grpSpPr>
      <p:sp>
        <p:nvSpPr>
          <p:cNvPr id="37" name="Google Shape;3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8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type="title">
  <p:cSld name="TITLE">
    <p:spTree>
      <p:nvGrpSpPr>
        <p:cNvPr id="43" name="Shape 43"/>
        <p:cNvGrpSpPr/>
        <p:nvPr/>
      </p:nvGrpSpPr>
      <p:grpSpPr>
        <a:xfrm>
          <a:off x="0" y="0"/>
          <a:ext cx="0" cy="0"/>
          <a:chOff x="0" y="0"/>
          <a:chExt cx="0" cy="0"/>
        </a:xfrm>
      </p:grpSpPr>
      <p:sp>
        <p:nvSpPr>
          <p:cNvPr id="44" name="Google Shape;44;p8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6" name="Google Shape;4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9" name="Shape 49"/>
        <p:cNvGrpSpPr/>
        <p:nvPr/>
      </p:nvGrpSpPr>
      <p:grpSpPr>
        <a:xfrm>
          <a:off x="0" y="0"/>
          <a:ext cx="0" cy="0"/>
          <a:chOff x="0" y="0"/>
          <a:chExt cx="0" cy="0"/>
        </a:xfrm>
      </p:grpSpPr>
      <p:sp>
        <p:nvSpPr>
          <p:cNvPr id="50" name="Google Shape;50;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type="objTx">
  <p:cSld name="OBJECT_WITH_CAPTION_TEXT">
    <p:spTree>
      <p:nvGrpSpPr>
        <p:cNvPr id="58" name="Shape 58"/>
        <p:cNvGrpSpPr/>
        <p:nvPr/>
      </p:nvGrpSpPr>
      <p:grpSpPr>
        <a:xfrm>
          <a:off x="0" y="0"/>
          <a:ext cx="0" cy="0"/>
          <a:chOff x="0" y="0"/>
          <a:chExt cx="0" cy="0"/>
        </a:xfrm>
      </p:grpSpPr>
      <p:sp>
        <p:nvSpPr>
          <p:cNvPr id="59" name="Google Shape;59;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type="picTx">
  <p:cSld name="PICTURE_WITH_CAPTION_TEXT">
    <p:spTree>
      <p:nvGrpSpPr>
        <p:cNvPr id="65" name="Shape 65"/>
        <p:cNvGrpSpPr/>
        <p:nvPr/>
      </p:nvGrpSpPr>
      <p:grpSpPr>
        <a:xfrm>
          <a:off x="0" y="0"/>
          <a:ext cx="0" cy="0"/>
          <a:chOff x="0" y="0"/>
          <a:chExt cx="0" cy="0"/>
        </a:xfrm>
      </p:grpSpPr>
      <p:sp>
        <p:nvSpPr>
          <p:cNvPr id="66" name="Google Shape;66;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0"/>
          <p:cNvSpPr/>
          <p:nvPr>
            <p:ph idx="2" type="pic"/>
          </p:nvPr>
        </p:nvSpPr>
        <p:spPr>
          <a:xfrm>
            <a:off x="5183188" y="987425"/>
            <a:ext cx="6172200" cy="4873625"/>
          </a:xfrm>
          <a:prstGeom prst="rect">
            <a:avLst/>
          </a:prstGeom>
          <a:noFill/>
          <a:ln>
            <a:noFill/>
          </a:ln>
        </p:spPr>
      </p:sp>
      <p:sp>
        <p:nvSpPr>
          <p:cNvPr id="68" name="Google Shape;68;p9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15.jpg"/><Relationship Id="rId6" Type="http://schemas.openxmlformats.org/officeDocument/2006/relationships/image" Target="../media/image22.jpg"/><Relationship Id="rId7"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24.jpg"/><Relationship Id="rId6" Type="http://schemas.openxmlformats.org/officeDocument/2006/relationships/image" Target="../media/image15.jpg"/><Relationship Id="rId7" Type="http://schemas.openxmlformats.org/officeDocument/2006/relationships/image" Target="../media/image22.jpg"/><Relationship Id="rId8"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4937658" y="218584"/>
            <a:ext cx="6240882" cy="6240882"/>
          </a:xfrm>
          <a:prstGeom prst="rect">
            <a:avLst/>
          </a:prstGeom>
          <a:noFill/>
          <a:ln>
            <a:noFill/>
          </a:ln>
        </p:spPr>
      </p:pic>
      <p:sp>
        <p:nvSpPr>
          <p:cNvPr id="90" name="Google Shape;90;p1"/>
          <p:cNvSpPr/>
          <p:nvPr/>
        </p:nvSpPr>
        <p:spPr>
          <a:xfrm>
            <a:off x="327660" y="2065705"/>
            <a:ext cx="41529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no-NO" sz="2000" u="none" cap="none" strike="noStrike">
                <a:solidFill>
                  <a:srgbClr val="000000"/>
                </a:solidFill>
                <a:latin typeface="Calibri"/>
                <a:ea typeface="Calibri"/>
                <a:cs typeface="Calibri"/>
                <a:sym typeface="Calibri"/>
              </a:rPr>
              <a:t>Rannei Solbak Simonsen</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no-NO" sz="2000" u="none" cap="none" strike="noStrike">
                <a:solidFill>
                  <a:srgbClr val="000000"/>
                </a:solidFill>
                <a:latin typeface="Calibri"/>
                <a:ea typeface="Calibri"/>
                <a:cs typeface="Calibri"/>
                <a:sym typeface="Calibri"/>
              </a:rPr>
              <a:t>r.s.simonsen@naturfagsenteret.no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Tegn en okse med kun rette streker</a:t>
            </a:r>
            <a:endParaRPr/>
          </a:p>
        </p:txBody>
      </p:sp>
      <p:sp>
        <p:nvSpPr>
          <p:cNvPr id="162" name="Google Shape;162;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Tegn en katt uten å løfte blyanten fra arket </a:t>
            </a:r>
            <a:endParaRPr/>
          </a:p>
        </p:txBody>
      </p:sp>
      <p:sp>
        <p:nvSpPr>
          <p:cNvPr id="168" name="Google Shape;168;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e8ba0a9394_0_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Tegn deg selv ved å kun bruke sirkler, trekanter og kvadrater. </a:t>
            </a:r>
            <a:endParaRPr/>
          </a:p>
        </p:txBody>
      </p:sp>
      <p:sp>
        <p:nvSpPr>
          <p:cNvPr id="174" name="Google Shape;174;ge8ba0a9394_0_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idx="1" type="body"/>
          </p:nvPr>
        </p:nvSpPr>
        <p:spPr>
          <a:xfrm>
            <a:off x="653005" y="65658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o-NO"/>
              <a:t>Hunden Baltazar er en leken og livlig hund på 5 kg. Han er 3 år, men du kjøpte han da han var 1,5 år. Nå har dere syklet 7 km, og tatt pause i skyggen av et tre. Du har satt Baltazar i bånd, og han står bundet til treet. Han har et bånd på 2 meter. Han liker ikke stå å bånd, og står og går alltid slik at båndet er helt strukket ut. Hvor lang er den lengste runden Baltazar kan gå rundt treet med helt stramt bånd?</a:t>
            </a:r>
            <a:endParaRPr/>
          </a:p>
        </p:txBody>
      </p:sp>
      <p:pic>
        <p:nvPicPr>
          <p:cNvPr descr="Jeg selv ville aldri kjøpt en hund som ikke var registrert. - Norsk Kennel  Klub" id="180" name="Google Shape;180;p36"/>
          <p:cNvPicPr preferRelativeResize="0"/>
          <p:nvPr/>
        </p:nvPicPr>
        <p:blipFill rotWithShape="1">
          <a:blip r:embed="rId3">
            <a:alphaModFix/>
          </a:blip>
          <a:srcRect b="0" l="0" r="0" t="0"/>
          <a:stretch/>
        </p:blipFill>
        <p:spPr>
          <a:xfrm>
            <a:off x="6569250" y="3197776"/>
            <a:ext cx="4599343" cy="3061503"/>
          </a:xfrm>
          <a:prstGeom prst="rect">
            <a:avLst/>
          </a:prstGeom>
          <a:noFill/>
          <a:ln>
            <a:noFill/>
          </a:ln>
        </p:spPr>
      </p:pic>
      <p:sp>
        <p:nvSpPr>
          <p:cNvPr id="181" name="Google Shape;181;p36"/>
          <p:cNvSpPr txBox="1"/>
          <p:nvPr/>
        </p:nvSpPr>
        <p:spPr>
          <a:xfrm>
            <a:off x="872925" y="3720125"/>
            <a:ext cx="47868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rgbClr val="000000"/>
                </a:solidFill>
                <a:latin typeface="Calibri"/>
                <a:ea typeface="Calibri"/>
                <a:cs typeface="Calibri"/>
                <a:sym typeface="Calibri"/>
              </a:rPr>
              <a:t>Hvilken informasjon er viktig i denne tekstoppgaven? </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rgbClr val="000000"/>
                </a:solidFill>
                <a:latin typeface="Calibri"/>
                <a:ea typeface="Calibri"/>
                <a:cs typeface="Calibri"/>
                <a:sym typeface="Calibri"/>
              </a:rPr>
              <a:t>Tegn løsningen til oppgaven. </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e8ba0a9394_0_10"/>
          <p:cNvSpPr txBox="1"/>
          <p:nvPr>
            <p:ph idx="1" type="body"/>
          </p:nvPr>
        </p:nvSpPr>
        <p:spPr>
          <a:xfrm>
            <a:off x="653000" y="151803"/>
            <a:ext cx="10515600" cy="2541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o-NO"/>
              <a:t>Hunden Baltazar er en leken og livlig hund på 5 kg. Han er 3 år, men du kjøpte han da han var 1,5 år. Nå har dere syklet 7 km, og tatt pause i skyggen av et tre. Du har satt Baltazar i bånd, og han står bundet til treet. Han har et bånd på 2 meter. Han liker ikke stå å bånd, og står og går alltid slik at båndet er helt strukket ut. Hvor lang er den lengste runden Baltazar kan gå rundt treet med helt stramt bånd?</a:t>
            </a:r>
            <a:endParaRPr/>
          </a:p>
        </p:txBody>
      </p:sp>
      <p:pic>
        <p:nvPicPr>
          <p:cNvPr descr="Jeg selv ville aldri kjøpt en hund som ikke var registrert. - Norsk Kennel  Klub" id="187" name="Google Shape;187;ge8ba0a9394_0_10"/>
          <p:cNvPicPr preferRelativeResize="0"/>
          <p:nvPr/>
        </p:nvPicPr>
        <p:blipFill rotWithShape="1">
          <a:blip r:embed="rId3">
            <a:alphaModFix/>
          </a:blip>
          <a:srcRect b="0" l="0" r="0" t="0"/>
          <a:stretch/>
        </p:blipFill>
        <p:spPr>
          <a:xfrm>
            <a:off x="7706899" y="2623375"/>
            <a:ext cx="4105726" cy="2732925"/>
          </a:xfrm>
          <a:prstGeom prst="rect">
            <a:avLst/>
          </a:prstGeom>
          <a:noFill/>
          <a:ln>
            <a:noFill/>
          </a:ln>
        </p:spPr>
      </p:pic>
      <p:sp>
        <p:nvSpPr>
          <p:cNvPr id="188" name="Google Shape;188;ge8ba0a9394_0_10"/>
          <p:cNvSpPr/>
          <p:nvPr/>
        </p:nvSpPr>
        <p:spPr>
          <a:xfrm>
            <a:off x="2057725" y="2693100"/>
            <a:ext cx="4105800" cy="37941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e8ba0a9394_0_10"/>
          <p:cNvSpPr/>
          <p:nvPr/>
        </p:nvSpPr>
        <p:spPr>
          <a:xfrm rot="-765819">
            <a:off x="4171087" y="4332257"/>
            <a:ext cx="1913278" cy="10363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e8ba0a9394_0_10"/>
          <p:cNvSpPr txBox="1"/>
          <p:nvPr/>
        </p:nvSpPr>
        <p:spPr>
          <a:xfrm rot="-752362">
            <a:off x="4209809" y="3546658"/>
            <a:ext cx="2999855" cy="57259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2 meter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Hesteløp </a:t>
            </a:r>
            <a:endParaRPr/>
          </a:p>
        </p:txBody>
      </p:sp>
      <p:sp>
        <p:nvSpPr>
          <p:cNvPr id="196" name="Google Shape;196;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38"/>
          <p:cNvGrpSpPr/>
          <p:nvPr/>
        </p:nvGrpSpPr>
        <p:grpSpPr>
          <a:xfrm>
            <a:off x="3422420" y="675310"/>
            <a:ext cx="5956876" cy="5507380"/>
            <a:chOff x="2573381" y="300446"/>
            <a:chExt cx="6174378" cy="5708470"/>
          </a:xfrm>
        </p:grpSpPr>
        <p:sp>
          <p:nvSpPr>
            <p:cNvPr id="203" name="Google Shape;203;p38"/>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04" name="Google Shape;204;p38"/>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05" name="Google Shape;205;p38"/>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06" name="Google Shape;206;p38"/>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07" name="Google Shape;207;p38"/>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8" name="Google Shape;208;p38"/>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09" name="Google Shape;209;p38"/>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10" name="Google Shape;210;p38"/>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11" name="Google Shape;211;p38"/>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12" name="Google Shape;212;p38"/>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13" name="Google Shape;213;p38"/>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214" name="Google Shape;214;p38"/>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grpSp>
      <p:pic>
        <p:nvPicPr>
          <p:cNvPr descr="Fototapet Hest sjakk bonde tegneserie illustrasjon • Pixers® - Vi lever for  forandring" id="215" name="Google Shape;215;p38"/>
          <p:cNvPicPr preferRelativeResize="0"/>
          <p:nvPr/>
        </p:nvPicPr>
        <p:blipFill rotWithShape="1">
          <a:blip r:embed="rId3">
            <a:alphaModFix/>
          </a:blip>
          <a:srcRect b="0" l="0" r="0" t="0"/>
          <a:stretch/>
        </p:blipFill>
        <p:spPr>
          <a:xfrm>
            <a:off x="5363096" y="769365"/>
            <a:ext cx="580003" cy="10712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2" name="Google Shape;222;p39"/>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3" name="Google Shape;223;p39"/>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24" name="Google Shape;224;p39"/>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25" name="Google Shape;225;p39"/>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26" name="Google Shape;226;p39"/>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27" name="Google Shape;227;p39"/>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28" name="Google Shape;228;p39"/>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29" name="Google Shape;229;p39"/>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30" name="Google Shape;230;p39"/>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31" name="Google Shape;231;p39"/>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232" name="Google Shape;232;p39"/>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233" name="Google Shape;233;p39"/>
          <p:cNvPicPr preferRelativeResize="0"/>
          <p:nvPr/>
        </p:nvPicPr>
        <p:blipFill rotWithShape="1">
          <a:blip r:embed="rId3">
            <a:alphaModFix/>
          </a:blip>
          <a:srcRect b="0" l="0" r="0" t="0"/>
          <a:stretch/>
        </p:blipFill>
        <p:spPr>
          <a:xfrm>
            <a:off x="2832174" y="342299"/>
            <a:ext cx="693124" cy="1280160"/>
          </a:xfrm>
          <a:prstGeom prst="rect">
            <a:avLst/>
          </a:prstGeom>
          <a:noFill/>
          <a:ln>
            <a:noFill/>
          </a:ln>
        </p:spPr>
      </p:pic>
      <p:grpSp>
        <p:nvGrpSpPr>
          <p:cNvPr id="234" name="Google Shape;234;p39"/>
          <p:cNvGrpSpPr/>
          <p:nvPr/>
        </p:nvGrpSpPr>
        <p:grpSpPr>
          <a:xfrm>
            <a:off x="4836218" y="412231"/>
            <a:ext cx="3601199" cy="2261266"/>
            <a:chOff x="4836218" y="412231"/>
            <a:chExt cx="3285186" cy="2261266"/>
          </a:xfrm>
        </p:grpSpPr>
        <p:sp>
          <p:nvSpPr>
            <p:cNvPr id="235" name="Google Shape;235;p39"/>
            <p:cNvSpPr/>
            <p:nvPr/>
          </p:nvSpPr>
          <p:spPr>
            <a:xfrm rot="5400000">
              <a:off x="4727219" y="521233"/>
              <a:ext cx="442214" cy="224209"/>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39"/>
            <p:cNvSpPr/>
            <p:nvPr/>
          </p:nvSpPr>
          <p:spPr>
            <a:xfrm rot="5400000">
              <a:off x="4727218" y="1104295"/>
              <a:ext cx="442214"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39"/>
            <p:cNvSpPr/>
            <p:nvPr/>
          </p:nvSpPr>
          <p:spPr>
            <a:xfrm rot="5400000">
              <a:off x="4727216" y="1695342"/>
              <a:ext cx="442214" cy="224209"/>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39"/>
            <p:cNvSpPr/>
            <p:nvPr/>
          </p:nvSpPr>
          <p:spPr>
            <a:xfrm>
              <a:off x="4841198" y="2428640"/>
              <a:ext cx="512579"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39"/>
            <p:cNvSpPr/>
            <p:nvPr/>
          </p:nvSpPr>
          <p:spPr>
            <a:xfrm rot="5400000">
              <a:off x="4735703" y="2307041"/>
              <a:ext cx="442214" cy="224209"/>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39"/>
            <p:cNvSpPr/>
            <p:nvPr/>
          </p:nvSpPr>
          <p:spPr>
            <a:xfrm>
              <a:off x="5551951" y="2442275"/>
              <a:ext cx="512579"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39"/>
            <p:cNvSpPr/>
            <p:nvPr/>
          </p:nvSpPr>
          <p:spPr>
            <a:xfrm>
              <a:off x="6210726" y="2449286"/>
              <a:ext cx="512579"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39"/>
            <p:cNvSpPr/>
            <p:nvPr/>
          </p:nvSpPr>
          <p:spPr>
            <a:xfrm>
              <a:off x="6950051" y="2421629"/>
              <a:ext cx="512579"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39"/>
            <p:cNvSpPr/>
            <p:nvPr/>
          </p:nvSpPr>
          <p:spPr>
            <a:xfrm>
              <a:off x="7608826" y="2428640"/>
              <a:ext cx="512579" cy="224211"/>
            </a:xfrm>
            <a:prstGeom prst="homePlate">
              <a:avLst>
                <a:gd fmla="val 50000"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44" name="Google Shape;244;p39"/>
          <p:cNvGrpSpPr/>
          <p:nvPr/>
        </p:nvGrpSpPr>
        <p:grpSpPr>
          <a:xfrm flipH="1" rot="-5400000">
            <a:off x="3826139" y="1341081"/>
            <a:ext cx="3840360" cy="2261266"/>
            <a:chOff x="4836218" y="412231"/>
            <a:chExt cx="3285186" cy="2261266"/>
          </a:xfrm>
        </p:grpSpPr>
        <p:sp>
          <p:nvSpPr>
            <p:cNvPr id="245" name="Google Shape;245;p39"/>
            <p:cNvSpPr/>
            <p:nvPr/>
          </p:nvSpPr>
          <p:spPr>
            <a:xfrm rot="5400000">
              <a:off x="4727219" y="521233"/>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39"/>
            <p:cNvSpPr/>
            <p:nvPr/>
          </p:nvSpPr>
          <p:spPr>
            <a:xfrm rot="5400000">
              <a:off x="4727218" y="1104295"/>
              <a:ext cx="442214"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39"/>
            <p:cNvSpPr/>
            <p:nvPr/>
          </p:nvSpPr>
          <p:spPr>
            <a:xfrm rot="5400000">
              <a:off x="4727216" y="1695342"/>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39"/>
            <p:cNvSpPr/>
            <p:nvPr/>
          </p:nvSpPr>
          <p:spPr>
            <a:xfrm>
              <a:off x="4841198" y="2428640"/>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39"/>
            <p:cNvSpPr/>
            <p:nvPr/>
          </p:nvSpPr>
          <p:spPr>
            <a:xfrm rot="5400000">
              <a:off x="4735703" y="2307041"/>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39"/>
            <p:cNvSpPr/>
            <p:nvPr/>
          </p:nvSpPr>
          <p:spPr>
            <a:xfrm>
              <a:off x="5551951" y="2442275"/>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39"/>
            <p:cNvSpPr/>
            <p:nvPr/>
          </p:nvSpPr>
          <p:spPr>
            <a:xfrm>
              <a:off x="6210726" y="2449286"/>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39"/>
            <p:cNvSpPr/>
            <p:nvPr/>
          </p:nvSpPr>
          <p:spPr>
            <a:xfrm>
              <a:off x="6950051" y="2421629"/>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39"/>
            <p:cNvSpPr/>
            <p:nvPr/>
          </p:nvSpPr>
          <p:spPr>
            <a:xfrm>
              <a:off x="7608826" y="2428640"/>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54" name="Google Shape;254;p39"/>
          <p:cNvGrpSpPr/>
          <p:nvPr/>
        </p:nvGrpSpPr>
        <p:grpSpPr>
          <a:xfrm>
            <a:off x="2801461" y="579076"/>
            <a:ext cx="2255733" cy="3638672"/>
            <a:chOff x="9201881" y="1074072"/>
            <a:chExt cx="2255733" cy="3294062"/>
          </a:xfrm>
        </p:grpSpPr>
        <p:sp>
          <p:nvSpPr>
            <p:cNvPr id="255" name="Google Shape;255;p39"/>
            <p:cNvSpPr/>
            <p:nvPr/>
          </p:nvSpPr>
          <p:spPr>
            <a:xfrm flipH="1" rot="-5400000">
              <a:off x="11068572" y="1218256"/>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6" name="Google Shape;256;p39"/>
            <p:cNvGrpSpPr/>
            <p:nvPr/>
          </p:nvGrpSpPr>
          <p:grpSpPr>
            <a:xfrm flipH="1">
              <a:off x="9201881" y="4135438"/>
              <a:ext cx="2228022" cy="232696"/>
              <a:chOff x="9196346" y="1069093"/>
              <a:chExt cx="2228022" cy="232696"/>
            </a:xfrm>
          </p:grpSpPr>
          <p:sp>
            <p:nvSpPr>
              <p:cNvPr id="257" name="Google Shape;257;p39"/>
              <p:cNvSpPr/>
              <p:nvPr/>
            </p:nvSpPr>
            <p:spPr>
              <a:xfrm flipH="1" rot="10800000">
                <a:off x="9196346" y="1069096"/>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39"/>
              <p:cNvSpPr/>
              <p:nvPr/>
            </p:nvSpPr>
            <p:spPr>
              <a:xfrm flipH="1" rot="10800000">
                <a:off x="9779409" y="1069094"/>
                <a:ext cx="442214"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39"/>
              <p:cNvSpPr/>
              <p:nvPr/>
            </p:nvSpPr>
            <p:spPr>
              <a:xfrm flipH="1" rot="10800000">
                <a:off x="10370455" y="1069093"/>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39"/>
              <p:cNvSpPr/>
              <p:nvPr/>
            </p:nvSpPr>
            <p:spPr>
              <a:xfrm flipH="1" rot="10800000">
                <a:off x="10982154" y="1077580"/>
                <a:ext cx="442214" cy="224209"/>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1" name="Google Shape;261;p39"/>
            <p:cNvSpPr/>
            <p:nvPr/>
          </p:nvSpPr>
          <p:spPr>
            <a:xfrm flipH="1" rot="-5400000">
              <a:off x="11082207" y="1929009"/>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39"/>
            <p:cNvSpPr/>
            <p:nvPr/>
          </p:nvSpPr>
          <p:spPr>
            <a:xfrm flipH="1" rot="-5400000">
              <a:off x="11089218" y="2587784"/>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39"/>
            <p:cNvSpPr/>
            <p:nvPr/>
          </p:nvSpPr>
          <p:spPr>
            <a:xfrm flipH="1" rot="-5400000">
              <a:off x="11061561" y="3327110"/>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39"/>
            <p:cNvSpPr/>
            <p:nvPr/>
          </p:nvSpPr>
          <p:spPr>
            <a:xfrm flipH="1" rot="-5400000">
              <a:off x="11068572" y="3985884"/>
              <a:ext cx="512579" cy="224211"/>
            </a:xfrm>
            <a:prstGeom prst="homePlat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5" name="Google Shape;265;p39"/>
          <p:cNvSpPr txBox="1"/>
          <p:nvPr/>
        </p:nvSpPr>
        <p:spPr>
          <a:xfrm>
            <a:off x="9504218" y="1156556"/>
            <a:ext cx="1922834"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To bort og tre ned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Tre bort og to 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Tre ned og to bort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4"/>
                                        </p:tgtEl>
                                      </p:cBhvr>
                                    </p:animEffect>
                                    <p:set>
                                      <p:cBhvr>
                                        <p:cTn dur="1" fill="hold">
                                          <p:stCondLst>
                                            <p:cond delay="5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4"/>
                                        </p:tgtEl>
                                      </p:cBhvr>
                                    </p:animEffect>
                                    <p:set>
                                      <p:cBhvr>
                                        <p:cTn dur="1" fill="hold">
                                          <p:stCondLst>
                                            <p:cond delay="500"/>
                                          </p:stCondLst>
                                        </p:cTn>
                                        <p:tgtEl>
                                          <p:spTgt spid="2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En litt lettere oppgave </a:t>
            </a:r>
            <a:endParaRPr/>
          </a:p>
        </p:txBody>
      </p:sp>
      <p:sp>
        <p:nvSpPr>
          <p:cNvPr id="271" name="Google Shape;271;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1"/>
          <p:cNvSpPr txBox="1"/>
          <p:nvPr/>
        </p:nvSpPr>
        <p:spPr>
          <a:xfrm>
            <a:off x="443346" y="346363"/>
            <a:ext cx="10280072"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Du er turguide på Comfort Hotell. Turistene du skal guide er i Oslo kun en dag, og vil se alle de viktigste attraksjonene i byen. Du har fått en oversikt over mulige buss og t-bane ruter, som viser attraksjonene du skal vise turistene, og hvordan du kan komme deg mellom ved bruk av kollektiv transport. Hvilken rute må du velge for å stoppe innom alle attraksjonene? Siden turistene er i byen kun en dag vil de ikke kaste bort tiden, og de vil derfor besøke en attraksjon kun en gang. Hvis de er innom samme attraksjon flere ganger, vil de bli veldig misfornøyd. Og de vil selvfølgelig avslutte turen ved hotellet.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Hva er kravene til en rett løsning her?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our vacation guide illustration Free Vector" id="278" name="Google Shape;278;p41"/>
          <p:cNvPicPr preferRelativeResize="0"/>
          <p:nvPr/>
        </p:nvPicPr>
        <p:blipFill rotWithShape="1">
          <a:blip r:embed="rId3">
            <a:alphaModFix/>
          </a:blip>
          <a:srcRect b="0" l="0" r="0" t="0"/>
          <a:stretch/>
        </p:blipFill>
        <p:spPr>
          <a:xfrm>
            <a:off x="7065819" y="2306283"/>
            <a:ext cx="4468116" cy="3568783"/>
          </a:xfrm>
          <a:prstGeom prst="rect">
            <a:avLst/>
          </a:prstGeom>
          <a:noFill/>
          <a:ln>
            <a:noFill/>
          </a:ln>
        </p:spPr>
      </p:pic>
      <p:sp>
        <p:nvSpPr>
          <p:cNvPr id="279" name="Google Shape;279;p41"/>
          <p:cNvSpPr/>
          <p:nvPr/>
        </p:nvSpPr>
        <p:spPr>
          <a:xfrm>
            <a:off x="332511" y="3909443"/>
            <a:ext cx="703810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Lag en sjekkliste slik at du kan sjekke av alle kravene når du tester løsningen din:</a:t>
            </a:r>
            <a:endParaRPr b="0" i="0" sz="1400" u="none" cap="none" strike="noStrike">
              <a:solidFill>
                <a:srgbClr val="000000"/>
              </a:solidFill>
              <a:latin typeface="Arial"/>
              <a:ea typeface="Arial"/>
              <a:cs typeface="Arial"/>
              <a:sym typeface="Arial"/>
            </a:endParaRPr>
          </a:p>
        </p:txBody>
      </p:sp>
      <p:sp>
        <p:nvSpPr>
          <p:cNvPr id="280" name="Google Shape;280;p41"/>
          <p:cNvSpPr txBox="1"/>
          <p:nvPr/>
        </p:nvSpPr>
        <p:spPr>
          <a:xfrm>
            <a:off x="443346" y="4941977"/>
            <a:ext cx="6622473"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no-NO" sz="1800" u="none" cap="none" strike="noStrike">
                <a:solidFill>
                  <a:schemeClr val="dk1"/>
                </a:solidFill>
                <a:latin typeface="Calibri"/>
                <a:ea typeface="Calibri"/>
                <a:cs typeface="Calibri"/>
                <a:sym typeface="Calibri"/>
              </a:rPr>
              <a:t>Turen er innom alle attraksjonene på kartet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no-NO" sz="1800" u="none" cap="none" strike="noStrike">
                <a:solidFill>
                  <a:schemeClr val="dk1"/>
                </a:solidFill>
                <a:latin typeface="Calibri"/>
                <a:ea typeface="Calibri"/>
                <a:cs typeface="Calibri"/>
                <a:sym typeface="Calibri"/>
              </a:rPr>
              <a:t>Turen er ikke innom samme attraksjon to ganger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no-NO" sz="1800" u="none" cap="none" strike="noStrike">
                <a:solidFill>
                  <a:schemeClr val="dk1"/>
                </a:solidFill>
                <a:latin typeface="Calibri"/>
                <a:ea typeface="Calibri"/>
                <a:cs typeface="Calibri"/>
                <a:sym typeface="Calibri"/>
              </a:rPr>
              <a:t>Turen avsluttes og starter på samme plass, hotellet.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ed2b0a76bf_0_230"/>
          <p:cNvPicPr preferRelativeResize="0"/>
          <p:nvPr/>
        </p:nvPicPr>
        <p:blipFill rotWithShape="1">
          <a:blip r:embed="rId3">
            <a:alphaModFix/>
          </a:blip>
          <a:srcRect b="0" l="0" r="0" t="0"/>
          <a:stretch/>
        </p:blipFill>
        <p:spPr>
          <a:xfrm>
            <a:off x="1745650" y="152400"/>
            <a:ext cx="8114243" cy="6553202"/>
          </a:xfrm>
          <a:prstGeom prst="rect">
            <a:avLst/>
          </a:prstGeom>
          <a:noFill/>
          <a:ln>
            <a:noFill/>
          </a:ln>
        </p:spPr>
      </p:pic>
      <p:sp>
        <p:nvSpPr>
          <p:cNvPr id="97" name="Google Shape;97;ged2b0a76bf_0_230"/>
          <p:cNvSpPr/>
          <p:nvPr/>
        </p:nvSpPr>
        <p:spPr>
          <a:xfrm>
            <a:off x="366325" y="2140450"/>
            <a:ext cx="1558500" cy="796500"/>
          </a:xfrm>
          <a:prstGeom prst="rightArrow">
            <a:avLst>
              <a:gd fmla="val 50000" name="adj1"/>
              <a:gd fmla="val 50000" name="adj2"/>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d2b0a76bf_0_230"/>
          <p:cNvSpPr/>
          <p:nvPr/>
        </p:nvSpPr>
        <p:spPr>
          <a:xfrm>
            <a:off x="366325" y="4734700"/>
            <a:ext cx="1558500" cy="7965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42"/>
          <p:cNvGrpSpPr/>
          <p:nvPr/>
        </p:nvGrpSpPr>
        <p:grpSpPr>
          <a:xfrm>
            <a:off x="704849" y="35226"/>
            <a:ext cx="10782300" cy="6769100"/>
            <a:chOff x="704849" y="104501"/>
            <a:chExt cx="10782300" cy="6769100"/>
          </a:xfrm>
        </p:grpSpPr>
        <p:pic>
          <p:nvPicPr>
            <p:cNvPr id="287" name="Google Shape;287;p42"/>
            <p:cNvPicPr preferRelativeResize="0"/>
            <p:nvPr/>
          </p:nvPicPr>
          <p:blipFill rotWithShape="1">
            <a:blip r:embed="rId3">
              <a:alphaModFix/>
            </a:blip>
            <a:srcRect b="0" l="0" r="0" t="0"/>
            <a:stretch/>
          </p:blipFill>
          <p:spPr>
            <a:xfrm>
              <a:off x="704849" y="104501"/>
              <a:ext cx="10782300" cy="6769100"/>
            </a:xfrm>
            <a:prstGeom prst="rect">
              <a:avLst/>
            </a:prstGeom>
            <a:noFill/>
            <a:ln>
              <a:noFill/>
            </a:ln>
          </p:spPr>
        </p:pic>
        <p:sp>
          <p:nvSpPr>
            <p:cNvPr id="288" name="Google Shape;288;p42"/>
            <p:cNvSpPr/>
            <p:nvPr/>
          </p:nvSpPr>
          <p:spPr>
            <a:xfrm>
              <a:off x="3892731" y="300446"/>
              <a:ext cx="12017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Hotell</a:t>
              </a:r>
              <a:endParaRPr b="0" i="0" sz="1400" u="none" cap="none" strike="noStrike">
                <a:solidFill>
                  <a:srgbClr val="000000"/>
                </a:solidFill>
                <a:latin typeface="Arial"/>
                <a:ea typeface="Arial"/>
                <a:cs typeface="Arial"/>
                <a:sym typeface="Arial"/>
              </a:endParaRPr>
            </a:p>
          </p:txBody>
        </p:sp>
        <p:sp>
          <p:nvSpPr>
            <p:cNvPr id="289" name="Google Shape;289;p42"/>
            <p:cNvSpPr/>
            <p:nvPr/>
          </p:nvSpPr>
          <p:spPr>
            <a:xfrm>
              <a:off x="7350034" y="883920"/>
              <a:ext cx="1885406"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Stortinget</a:t>
              </a:r>
              <a:endParaRPr b="0" i="0" sz="1400" u="none" cap="none" strike="noStrike">
                <a:solidFill>
                  <a:srgbClr val="000000"/>
                </a:solidFill>
                <a:latin typeface="Arial"/>
                <a:ea typeface="Arial"/>
                <a:cs typeface="Arial"/>
                <a:sym typeface="Arial"/>
              </a:endParaRPr>
            </a:p>
          </p:txBody>
        </p:sp>
        <p:sp>
          <p:nvSpPr>
            <p:cNvPr id="290" name="Google Shape;290;p42"/>
            <p:cNvSpPr/>
            <p:nvPr/>
          </p:nvSpPr>
          <p:spPr>
            <a:xfrm>
              <a:off x="9235440" y="3962400"/>
              <a:ext cx="1885406"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Slottet</a:t>
              </a:r>
              <a:endParaRPr b="0" i="0" sz="1400" u="none" cap="none" strike="noStrike">
                <a:solidFill>
                  <a:srgbClr val="000000"/>
                </a:solidFill>
                <a:latin typeface="Arial"/>
                <a:ea typeface="Arial"/>
                <a:cs typeface="Arial"/>
                <a:sym typeface="Arial"/>
              </a:endParaRPr>
            </a:p>
          </p:txBody>
        </p:sp>
        <p:sp>
          <p:nvSpPr>
            <p:cNvPr id="291" name="Google Shape;291;p42"/>
            <p:cNvSpPr/>
            <p:nvPr/>
          </p:nvSpPr>
          <p:spPr>
            <a:xfrm>
              <a:off x="4632960" y="1933303"/>
              <a:ext cx="1463040"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Teknisk museum</a:t>
              </a:r>
              <a:endParaRPr b="0" i="0" sz="1400" u="none" cap="none" strike="noStrike">
                <a:solidFill>
                  <a:srgbClr val="000000"/>
                </a:solidFill>
                <a:latin typeface="Arial"/>
                <a:ea typeface="Arial"/>
                <a:cs typeface="Arial"/>
                <a:sym typeface="Arial"/>
              </a:endParaRPr>
            </a:p>
          </p:txBody>
        </p:sp>
        <p:sp>
          <p:nvSpPr>
            <p:cNvPr id="292" name="Google Shape;292;p42"/>
            <p:cNvSpPr/>
            <p:nvPr/>
          </p:nvSpPr>
          <p:spPr>
            <a:xfrm>
              <a:off x="6196148" y="1933302"/>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Grefsen kollen</a:t>
              </a:r>
              <a:endParaRPr b="0" i="0" sz="1400" u="none" cap="none" strike="noStrike">
                <a:solidFill>
                  <a:srgbClr val="000000"/>
                </a:solidFill>
                <a:latin typeface="Arial"/>
                <a:ea typeface="Arial"/>
                <a:cs typeface="Arial"/>
                <a:sym typeface="Arial"/>
              </a:endParaRPr>
            </a:p>
          </p:txBody>
        </p:sp>
        <p:sp>
          <p:nvSpPr>
            <p:cNvPr id="293" name="Google Shape;293;p42"/>
            <p:cNvSpPr/>
            <p:nvPr/>
          </p:nvSpPr>
          <p:spPr>
            <a:xfrm>
              <a:off x="704851" y="3455126"/>
              <a:ext cx="1524544"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Holmenkollen</a:t>
              </a:r>
              <a:endParaRPr b="0" i="0" sz="1400" u="none" cap="none" strike="noStrike">
                <a:solidFill>
                  <a:srgbClr val="000000"/>
                </a:solidFill>
                <a:latin typeface="Arial"/>
                <a:ea typeface="Arial"/>
                <a:cs typeface="Arial"/>
                <a:sym typeface="Arial"/>
              </a:endParaRPr>
            </a:p>
          </p:txBody>
        </p:sp>
        <p:sp>
          <p:nvSpPr>
            <p:cNvPr id="294" name="Google Shape;294;p42"/>
            <p:cNvSpPr/>
            <p:nvPr/>
          </p:nvSpPr>
          <p:spPr>
            <a:xfrm>
              <a:off x="3740331" y="3537857"/>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Aker brygge</a:t>
              </a:r>
              <a:endParaRPr b="0" i="0" sz="1400" u="none" cap="none" strike="noStrike">
                <a:solidFill>
                  <a:srgbClr val="000000"/>
                </a:solidFill>
                <a:latin typeface="Arial"/>
                <a:ea typeface="Arial"/>
                <a:cs typeface="Arial"/>
                <a:sym typeface="Arial"/>
              </a:endParaRPr>
            </a:p>
          </p:txBody>
        </p:sp>
        <p:sp>
          <p:nvSpPr>
            <p:cNvPr id="295" name="Google Shape;295;p42"/>
            <p:cNvSpPr/>
            <p:nvPr/>
          </p:nvSpPr>
          <p:spPr>
            <a:xfrm>
              <a:off x="6420396" y="3487783"/>
              <a:ext cx="1354183" cy="633548"/>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Akershus festning</a:t>
              </a:r>
              <a:endParaRPr b="0" i="0" sz="1400" u="none" cap="none" strike="noStrike">
                <a:solidFill>
                  <a:srgbClr val="000000"/>
                </a:solidFill>
                <a:latin typeface="Arial"/>
                <a:ea typeface="Arial"/>
                <a:cs typeface="Arial"/>
                <a:sym typeface="Arial"/>
              </a:endParaRPr>
            </a:p>
          </p:txBody>
        </p:sp>
        <p:sp>
          <p:nvSpPr>
            <p:cNvPr id="296" name="Google Shape;296;p42"/>
            <p:cNvSpPr/>
            <p:nvPr/>
          </p:nvSpPr>
          <p:spPr>
            <a:xfrm>
              <a:off x="4130041" y="5170714"/>
              <a:ext cx="1463040" cy="666208"/>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Frogner parken</a:t>
              </a:r>
              <a:endParaRPr b="0" i="0" sz="1400" u="none" cap="none" strike="noStrike">
                <a:solidFill>
                  <a:srgbClr val="000000"/>
                </a:solidFill>
                <a:latin typeface="Arial"/>
                <a:ea typeface="Arial"/>
                <a:cs typeface="Arial"/>
                <a:sym typeface="Arial"/>
              </a:endParaRPr>
            </a:p>
          </p:txBody>
        </p:sp>
        <p:sp>
          <p:nvSpPr>
            <p:cNvPr id="297" name="Google Shape;297;p42"/>
            <p:cNvSpPr/>
            <p:nvPr/>
          </p:nvSpPr>
          <p:spPr>
            <a:xfrm>
              <a:off x="5743304" y="5170714"/>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Operaen</a:t>
              </a:r>
              <a:endParaRPr b="0" i="0" sz="1400" u="none" cap="none" strike="noStrike">
                <a:solidFill>
                  <a:srgbClr val="000000"/>
                </a:solidFill>
                <a:latin typeface="Arial"/>
                <a:ea typeface="Arial"/>
                <a:cs typeface="Arial"/>
                <a:sym typeface="Arial"/>
              </a:endParaRPr>
            </a:p>
          </p:txBody>
        </p:sp>
        <p:sp>
          <p:nvSpPr>
            <p:cNvPr id="298" name="Google Shape;298;p42"/>
            <p:cNvSpPr/>
            <p:nvPr/>
          </p:nvSpPr>
          <p:spPr>
            <a:xfrm>
              <a:off x="2092035" y="6435634"/>
              <a:ext cx="2477787" cy="422365"/>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Middelalderparken</a:t>
              </a:r>
              <a:endParaRPr b="0" i="0" sz="1400" u="none" cap="none" strike="noStrike">
                <a:solidFill>
                  <a:srgbClr val="000000"/>
                </a:solidFill>
                <a:latin typeface="Arial"/>
                <a:ea typeface="Arial"/>
                <a:cs typeface="Arial"/>
                <a:sym typeface="Arial"/>
              </a:endParaRPr>
            </a:p>
          </p:txBody>
        </p:sp>
        <p:sp>
          <p:nvSpPr>
            <p:cNvPr id="299" name="Google Shape;299;p42"/>
            <p:cNvSpPr/>
            <p:nvPr/>
          </p:nvSpPr>
          <p:spPr>
            <a:xfrm>
              <a:off x="6500949" y="6455229"/>
              <a:ext cx="1659378" cy="411480"/>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Munchmuseet</a:t>
              </a:r>
              <a:endParaRPr b="0" i="0" sz="1400" u="none" cap="none" strike="noStrike">
                <a:solidFill>
                  <a:srgbClr val="000000"/>
                </a:solidFill>
                <a:latin typeface="Arial"/>
                <a:ea typeface="Arial"/>
                <a:cs typeface="Arial"/>
                <a:sym typeface="Arial"/>
              </a:endParaRPr>
            </a:p>
          </p:txBody>
        </p:sp>
      </p:grpSp>
      <p:pic>
        <p:nvPicPr>
          <p:cNvPr descr="Holmenkollen skimuseum &amp;amp; hopptårn" id="300" name="Google Shape;300;p42"/>
          <p:cNvPicPr preferRelativeResize="0"/>
          <p:nvPr/>
        </p:nvPicPr>
        <p:blipFill rotWithShape="1">
          <a:blip r:embed="rId4">
            <a:alphaModFix/>
          </a:blip>
          <a:srcRect b="0" l="0" r="0" t="0"/>
          <a:stretch/>
        </p:blipFill>
        <p:spPr>
          <a:xfrm>
            <a:off x="183475" y="2025762"/>
            <a:ext cx="1970807" cy="1313871"/>
          </a:xfrm>
          <a:prstGeom prst="rect">
            <a:avLst/>
          </a:prstGeom>
          <a:noFill/>
          <a:ln>
            <a:noFill/>
          </a:ln>
        </p:spPr>
      </p:pic>
      <p:pic>
        <p:nvPicPr>
          <p:cNvPr descr="Slottet: Eksteriør - Det norske kongehus" id="301" name="Google Shape;301;p42"/>
          <p:cNvPicPr preferRelativeResize="0"/>
          <p:nvPr/>
        </p:nvPicPr>
        <p:blipFill rotWithShape="1">
          <a:blip r:embed="rId5">
            <a:alphaModFix/>
          </a:blip>
          <a:srcRect b="0" l="0" r="0" t="0"/>
          <a:stretch/>
        </p:blipFill>
        <p:spPr>
          <a:xfrm>
            <a:off x="9752415" y="2099158"/>
            <a:ext cx="2216331" cy="1662248"/>
          </a:xfrm>
          <a:prstGeom prst="rect">
            <a:avLst/>
          </a:prstGeom>
          <a:noFill/>
          <a:ln>
            <a:noFill/>
          </a:ln>
        </p:spPr>
      </p:pic>
      <p:pic>
        <p:nvPicPr>
          <p:cNvPr descr="Middelalderparken blir ny - Riksantikvaren" id="302" name="Google Shape;302;p42"/>
          <p:cNvPicPr preferRelativeResize="0"/>
          <p:nvPr/>
        </p:nvPicPr>
        <p:blipFill rotWithShape="1">
          <a:blip r:embed="rId6">
            <a:alphaModFix/>
          </a:blip>
          <a:srcRect b="0" l="0" r="0" t="0"/>
          <a:stretch/>
        </p:blipFill>
        <p:spPr>
          <a:xfrm>
            <a:off x="162886" y="4647686"/>
            <a:ext cx="2372495" cy="1581907"/>
          </a:xfrm>
          <a:prstGeom prst="rect">
            <a:avLst/>
          </a:prstGeom>
          <a:noFill/>
          <a:ln>
            <a:noFill/>
          </a:ln>
        </p:spPr>
      </p:pic>
      <p:pic>
        <p:nvPicPr>
          <p:cNvPr descr="MUNCH – det nye Munchmuseet i Bjørvika" id="303" name="Google Shape;303;p42"/>
          <p:cNvPicPr preferRelativeResize="0"/>
          <p:nvPr/>
        </p:nvPicPr>
        <p:blipFill rotWithShape="1">
          <a:blip r:embed="rId7">
            <a:alphaModFix/>
          </a:blip>
          <a:srcRect b="0" l="0" r="0" t="0"/>
          <a:stretch/>
        </p:blipFill>
        <p:spPr>
          <a:xfrm>
            <a:off x="8491920" y="5336570"/>
            <a:ext cx="2649384" cy="13246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43"/>
          <p:cNvGrpSpPr/>
          <p:nvPr/>
        </p:nvGrpSpPr>
        <p:grpSpPr>
          <a:xfrm>
            <a:off x="704849" y="-20194"/>
            <a:ext cx="10782300" cy="6769100"/>
            <a:chOff x="704849" y="104501"/>
            <a:chExt cx="10782300" cy="6769100"/>
          </a:xfrm>
        </p:grpSpPr>
        <p:pic>
          <p:nvPicPr>
            <p:cNvPr id="310" name="Google Shape;310;p43"/>
            <p:cNvPicPr preferRelativeResize="0"/>
            <p:nvPr/>
          </p:nvPicPr>
          <p:blipFill rotWithShape="1">
            <a:blip r:embed="rId3">
              <a:alphaModFix/>
            </a:blip>
            <a:srcRect b="0" l="0" r="0" t="0"/>
            <a:stretch/>
          </p:blipFill>
          <p:spPr>
            <a:xfrm>
              <a:off x="704849" y="104501"/>
              <a:ext cx="10782300" cy="6769100"/>
            </a:xfrm>
            <a:prstGeom prst="rect">
              <a:avLst/>
            </a:prstGeom>
            <a:noFill/>
            <a:ln>
              <a:noFill/>
            </a:ln>
          </p:spPr>
        </p:pic>
        <p:sp>
          <p:nvSpPr>
            <p:cNvPr id="311" name="Google Shape;311;p43"/>
            <p:cNvSpPr/>
            <p:nvPr/>
          </p:nvSpPr>
          <p:spPr>
            <a:xfrm>
              <a:off x="3892731" y="300446"/>
              <a:ext cx="12017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Hotell</a:t>
              </a:r>
              <a:endParaRPr b="0" i="0" sz="1400" u="none" cap="none" strike="noStrike">
                <a:solidFill>
                  <a:srgbClr val="000000"/>
                </a:solidFill>
                <a:latin typeface="Arial"/>
                <a:ea typeface="Arial"/>
                <a:cs typeface="Arial"/>
                <a:sym typeface="Arial"/>
              </a:endParaRPr>
            </a:p>
          </p:txBody>
        </p:sp>
        <p:sp>
          <p:nvSpPr>
            <p:cNvPr id="312" name="Google Shape;312;p43"/>
            <p:cNvSpPr/>
            <p:nvPr/>
          </p:nvSpPr>
          <p:spPr>
            <a:xfrm>
              <a:off x="7350034" y="883920"/>
              <a:ext cx="1885406"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Stortinget</a:t>
              </a:r>
              <a:endParaRPr b="0" i="0" sz="1400" u="none" cap="none" strike="noStrike">
                <a:solidFill>
                  <a:srgbClr val="000000"/>
                </a:solidFill>
                <a:latin typeface="Arial"/>
                <a:ea typeface="Arial"/>
                <a:cs typeface="Arial"/>
                <a:sym typeface="Arial"/>
              </a:endParaRPr>
            </a:p>
          </p:txBody>
        </p:sp>
        <p:sp>
          <p:nvSpPr>
            <p:cNvPr id="313" name="Google Shape;313;p43"/>
            <p:cNvSpPr/>
            <p:nvPr/>
          </p:nvSpPr>
          <p:spPr>
            <a:xfrm>
              <a:off x="9235440" y="3962400"/>
              <a:ext cx="1885406"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Slottet</a:t>
              </a:r>
              <a:endParaRPr b="0" i="0" sz="1400" u="none" cap="none" strike="noStrike">
                <a:solidFill>
                  <a:srgbClr val="000000"/>
                </a:solidFill>
                <a:latin typeface="Arial"/>
                <a:ea typeface="Arial"/>
                <a:cs typeface="Arial"/>
                <a:sym typeface="Arial"/>
              </a:endParaRPr>
            </a:p>
          </p:txBody>
        </p:sp>
        <p:sp>
          <p:nvSpPr>
            <p:cNvPr id="314" name="Google Shape;314;p43"/>
            <p:cNvSpPr/>
            <p:nvPr/>
          </p:nvSpPr>
          <p:spPr>
            <a:xfrm>
              <a:off x="4632960" y="1933303"/>
              <a:ext cx="1463040"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Teknisk museum</a:t>
              </a:r>
              <a:endParaRPr b="0" i="0" sz="1400" u="none" cap="none" strike="noStrike">
                <a:solidFill>
                  <a:srgbClr val="000000"/>
                </a:solidFill>
                <a:latin typeface="Arial"/>
                <a:ea typeface="Arial"/>
                <a:cs typeface="Arial"/>
                <a:sym typeface="Arial"/>
              </a:endParaRPr>
            </a:p>
          </p:txBody>
        </p:sp>
        <p:sp>
          <p:nvSpPr>
            <p:cNvPr id="315" name="Google Shape;315;p43"/>
            <p:cNvSpPr/>
            <p:nvPr/>
          </p:nvSpPr>
          <p:spPr>
            <a:xfrm>
              <a:off x="6196148" y="1933302"/>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Grefsen kollen</a:t>
              </a:r>
              <a:endParaRPr b="0" i="0" sz="1400" u="none" cap="none" strike="noStrike">
                <a:solidFill>
                  <a:srgbClr val="000000"/>
                </a:solidFill>
                <a:latin typeface="Arial"/>
                <a:ea typeface="Arial"/>
                <a:cs typeface="Arial"/>
                <a:sym typeface="Arial"/>
              </a:endParaRPr>
            </a:p>
          </p:txBody>
        </p:sp>
        <p:sp>
          <p:nvSpPr>
            <p:cNvPr id="316" name="Google Shape;316;p43"/>
            <p:cNvSpPr/>
            <p:nvPr/>
          </p:nvSpPr>
          <p:spPr>
            <a:xfrm>
              <a:off x="704851" y="3455126"/>
              <a:ext cx="1524544"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Holmenkollen</a:t>
              </a:r>
              <a:endParaRPr b="0" i="0" sz="1400" u="none" cap="none" strike="noStrike">
                <a:solidFill>
                  <a:srgbClr val="000000"/>
                </a:solidFill>
                <a:latin typeface="Arial"/>
                <a:ea typeface="Arial"/>
                <a:cs typeface="Arial"/>
                <a:sym typeface="Arial"/>
              </a:endParaRPr>
            </a:p>
          </p:txBody>
        </p:sp>
        <p:sp>
          <p:nvSpPr>
            <p:cNvPr id="317" name="Google Shape;317;p43"/>
            <p:cNvSpPr/>
            <p:nvPr/>
          </p:nvSpPr>
          <p:spPr>
            <a:xfrm>
              <a:off x="3740331" y="3537857"/>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Aker brygge</a:t>
              </a:r>
              <a:endParaRPr b="0" i="0" sz="1400" u="none" cap="none" strike="noStrike">
                <a:solidFill>
                  <a:srgbClr val="000000"/>
                </a:solidFill>
                <a:latin typeface="Arial"/>
                <a:ea typeface="Arial"/>
                <a:cs typeface="Arial"/>
                <a:sym typeface="Arial"/>
              </a:endParaRPr>
            </a:p>
          </p:txBody>
        </p:sp>
        <p:sp>
          <p:nvSpPr>
            <p:cNvPr id="318" name="Google Shape;318;p43"/>
            <p:cNvSpPr/>
            <p:nvPr/>
          </p:nvSpPr>
          <p:spPr>
            <a:xfrm>
              <a:off x="6420396" y="3487783"/>
              <a:ext cx="1354183" cy="633548"/>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Akershus festning</a:t>
              </a:r>
              <a:endParaRPr b="0" i="0" sz="1400" u="none" cap="none" strike="noStrike">
                <a:solidFill>
                  <a:srgbClr val="000000"/>
                </a:solidFill>
                <a:latin typeface="Arial"/>
                <a:ea typeface="Arial"/>
                <a:cs typeface="Arial"/>
                <a:sym typeface="Arial"/>
              </a:endParaRPr>
            </a:p>
          </p:txBody>
        </p:sp>
        <p:sp>
          <p:nvSpPr>
            <p:cNvPr id="319" name="Google Shape;319;p43"/>
            <p:cNvSpPr/>
            <p:nvPr/>
          </p:nvSpPr>
          <p:spPr>
            <a:xfrm>
              <a:off x="4130041" y="5170714"/>
              <a:ext cx="1463040" cy="666208"/>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Frogner parken</a:t>
              </a:r>
              <a:endParaRPr b="0" i="0" sz="1400" u="none" cap="none" strike="noStrike">
                <a:solidFill>
                  <a:srgbClr val="000000"/>
                </a:solidFill>
                <a:latin typeface="Arial"/>
                <a:ea typeface="Arial"/>
                <a:cs typeface="Arial"/>
                <a:sym typeface="Arial"/>
              </a:endParaRPr>
            </a:p>
          </p:txBody>
        </p:sp>
        <p:sp>
          <p:nvSpPr>
            <p:cNvPr id="320" name="Google Shape;320;p43"/>
            <p:cNvSpPr/>
            <p:nvPr/>
          </p:nvSpPr>
          <p:spPr>
            <a:xfrm>
              <a:off x="5743304" y="5170714"/>
              <a:ext cx="1354183" cy="47026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Operaen</a:t>
              </a:r>
              <a:endParaRPr b="0" i="0" sz="1400" u="none" cap="none" strike="noStrike">
                <a:solidFill>
                  <a:srgbClr val="000000"/>
                </a:solidFill>
                <a:latin typeface="Arial"/>
                <a:ea typeface="Arial"/>
                <a:cs typeface="Arial"/>
                <a:sym typeface="Arial"/>
              </a:endParaRPr>
            </a:p>
          </p:txBody>
        </p:sp>
        <p:sp>
          <p:nvSpPr>
            <p:cNvPr id="321" name="Google Shape;321;p43"/>
            <p:cNvSpPr/>
            <p:nvPr/>
          </p:nvSpPr>
          <p:spPr>
            <a:xfrm>
              <a:off x="2092035" y="6435634"/>
              <a:ext cx="2477787" cy="422365"/>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Middelalderparken</a:t>
              </a:r>
              <a:endParaRPr b="0" i="0" sz="1400" u="none" cap="none" strike="noStrike">
                <a:solidFill>
                  <a:srgbClr val="000000"/>
                </a:solidFill>
                <a:latin typeface="Arial"/>
                <a:ea typeface="Arial"/>
                <a:cs typeface="Arial"/>
                <a:sym typeface="Arial"/>
              </a:endParaRPr>
            </a:p>
          </p:txBody>
        </p:sp>
        <p:sp>
          <p:nvSpPr>
            <p:cNvPr id="322" name="Google Shape;322;p43"/>
            <p:cNvSpPr/>
            <p:nvPr/>
          </p:nvSpPr>
          <p:spPr>
            <a:xfrm>
              <a:off x="6500949" y="6455229"/>
              <a:ext cx="1659378" cy="411480"/>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Munchmuseet</a:t>
              </a:r>
              <a:endParaRPr b="0" i="0" sz="1400" u="none" cap="none" strike="noStrike">
                <a:solidFill>
                  <a:srgbClr val="000000"/>
                </a:solidFill>
                <a:latin typeface="Arial"/>
                <a:ea typeface="Arial"/>
                <a:cs typeface="Arial"/>
                <a:sym typeface="Arial"/>
              </a:endParaRPr>
            </a:p>
          </p:txBody>
        </p:sp>
      </p:grpSp>
      <p:pic>
        <p:nvPicPr>
          <p:cNvPr descr="Gruppesuksess" id="323" name="Google Shape;323;p43"/>
          <p:cNvPicPr preferRelativeResize="0"/>
          <p:nvPr/>
        </p:nvPicPr>
        <p:blipFill rotWithShape="1">
          <a:blip r:embed="rId4">
            <a:alphaModFix/>
          </a:blip>
          <a:srcRect b="0" l="0" r="0" t="0"/>
          <a:stretch/>
        </p:blipFill>
        <p:spPr>
          <a:xfrm>
            <a:off x="4632960" y="384759"/>
            <a:ext cx="914400" cy="914400"/>
          </a:xfrm>
          <a:prstGeom prst="rect">
            <a:avLst/>
          </a:prstGeom>
          <a:noFill/>
          <a:ln>
            <a:noFill/>
          </a:ln>
        </p:spPr>
      </p:pic>
      <p:pic>
        <p:nvPicPr>
          <p:cNvPr descr="Holmenkollen skimuseum &amp;amp; hopptårn" id="324" name="Google Shape;324;p43"/>
          <p:cNvPicPr preferRelativeResize="0"/>
          <p:nvPr/>
        </p:nvPicPr>
        <p:blipFill rotWithShape="1">
          <a:blip r:embed="rId5">
            <a:alphaModFix/>
          </a:blip>
          <a:srcRect b="0" l="0" r="0" t="0"/>
          <a:stretch/>
        </p:blipFill>
        <p:spPr>
          <a:xfrm>
            <a:off x="183475" y="1901067"/>
            <a:ext cx="1970807" cy="1313871"/>
          </a:xfrm>
          <a:prstGeom prst="rect">
            <a:avLst/>
          </a:prstGeom>
          <a:noFill/>
          <a:ln>
            <a:noFill/>
          </a:ln>
        </p:spPr>
      </p:pic>
      <p:pic>
        <p:nvPicPr>
          <p:cNvPr descr="Slottet: Eksteriør - Det norske kongehus" id="325" name="Google Shape;325;p43"/>
          <p:cNvPicPr preferRelativeResize="0"/>
          <p:nvPr/>
        </p:nvPicPr>
        <p:blipFill rotWithShape="1">
          <a:blip r:embed="rId6">
            <a:alphaModFix/>
          </a:blip>
          <a:srcRect b="0" l="0" r="0" t="0"/>
          <a:stretch/>
        </p:blipFill>
        <p:spPr>
          <a:xfrm>
            <a:off x="9752415" y="1974463"/>
            <a:ext cx="2216331" cy="1662248"/>
          </a:xfrm>
          <a:prstGeom prst="rect">
            <a:avLst/>
          </a:prstGeom>
          <a:noFill/>
          <a:ln>
            <a:noFill/>
          </a:ln>
        </p:spPr>
      </p:pic>
      <p:pic>
        <p:nvPicPr>
          <p:cNvPr descr="Middelalderparken blir ny - Riksantikvaren" id="326" name="Google Shape;326;p43"/>
          <p:cNvPicPr preferRelativeResize="0"/>
          <p:nvPr/>
        </p:nvPicPr>
        <p:blipFill rotWithShape="1">
          <a:blip r:embed="rId7">
            <a:alphaModFix/>
          </a:blip>
          <a:srcRect b="0" l="0" r="0" t="0"/>
          <a:stretch/>
        </p:blipFill>
        <p:spPr>
          <a:xfrm>
            <a:off x="162886" y="4522991"/>
            <a:ext cx="2372495" cy="1581907"/>
          </a:xfrm>
          <a:prstGeom prst="rect">
            <a:avLst/>
          </a:prstGeom>
          <a:noFill/>
          <a:ln>
            <a:noFill/>
          </a:ln>
        </p:spPr>
      </p:pic>
      <p:pic>
        <p:nvPicPr>
          <p:cNvPr descr="MUNCH – det nye Munchmuseet i Bjørvika" id="327" name="Google Shape;327;p43"/>
          <p:cNvPicPr preferRelativeResize="0"/>
          <p:nvPr/>
        </p:nvPicPr>
        <p:blipFill rotWithShape="1">
          <a:blip r:embed="rId8">
            <a:alphaModFix/>
          </a:blip>
          <a:srcRect b="0" l="0" r="0" t="0"/>
          <a:stretch/>
        </p:blipFill>
        <p:spPr>
          <a:xfrm>
            <a:off x="8491920" y="5211875"/>
            <a:ext cx="2649384" cy="13246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44"/>
          <p:cNvGrpSpPr/>
          <p:nvPr/>
        </p:nvGrpSpPr>
        <p:grpSpPr>
          <a:xfrm>
            <a:off x="5201575" y="609516"/>
            <a:ext cx="5956876" cy="5507380"/>
            <a:chOff x="2573381" y="300446"/>
            <a:chExt cx="6174378" cy="5708470"/>
          </a:xfrm>
        </p:grpSpPr>
        <p:sp>
          <p:nvSpPr>
            <p:cNvPr id="334" name="Google Shape;334;p44"/>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35" name="Google Shape;335;p44"/>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36" name="Google Shape;336;p44"/>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37" name="Google Shape;337;p44"/>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38" name="Google Shape;338;p44"/>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39" name="Google Shape;339;p44"/>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40" name="Google Shape;340;p44"/>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41" name="Google Shape;341;p44"/>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42" name="Google Shape;342;p44"/>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43" name="Google Shape;343;p44"/>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44" name="Google Shape;344;p44"/>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45" name="Google Shape;345;p44"/>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346" name="Google Shape;346;p44"/>
            <p:cNvPicPr preferRelativeResize="0"/>
            <p:nvPr/>
          </p:nvPicPr>
          <p:blipFill rotWithShape="1">
            <a:blip r:embed="rId3">
              <a:alphaModFix/>
            </a:blip>
            <a:srcRect b="0" l="0" r="0" t="0"/>
            <a:stretch/>
          </p:blipFill>
          <p:spPr>
            <a:xfrm>
              <a:off x="4486912" y="457200"/>
              <a:ext cx="601180" cy="1110344"/>
            </a:xfrm>
            <a:prstGeom prst="rect">
              <a:avLst/>
            </a:prstGeom>
            <a:noFill/>
            <a:ln>
              <a:noFill/>
            </a:ln>
          </p:spPr>
        </p:pic>
      </p:grpSp>
      <p:sp>
        <p:nvSpPr>
          <p:cNvPr id="347" name="Google Shape;347;p44"/>
          <p:cNvSpPr txBox="1"/>
          <p:nvPr/>
        </p:nvSpPr>
        <p:spPr>
          <a:xfrm>
            <a:off x="437698" y="1519172"/>
            <a:ext cx="5563446"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avsluttes og starter på samme plass, rute 1 </a:t>
            </a:r>
            <a:endParaRPr b="0" i="0" sz="1400" u="none" cap="none" strike="noStrike">
              <a:solidFill>
                <a:srgbClr val="000000"/>
              </a:solidFill>
              <a:latin typeface="Arial"/>
              <a:ea typeface="Arial"/>
              <a:cs typeface="Arial"/>
              <a:sym typeface="Arial"/>
            </a:endParaRPr>
          </a:p>
        </p:txBody>
      </p:sp>
      <p:sp>
        <p:nvSpPr>
          <p:cNvPr id="348" name="Google Shape;348;p44"/>
          <p:cNvSpPr txBox="1"/>
          <p:nvPr/>
        </p:nvSpPr>
        <p:spPr>
          <a:xfrm>
            <a:off x="437698" y="1513203"/>
            <a:ext cx="6622473"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avsluttes og starter på samme plass, hotellet.  </a:t>
            </a:r>
            <a:endParaRPr b="0" i="0" sz="1400" u="none" cap="none" strike="noStrike">
              <a:solidFill>
                <a:srgbClr val="000000"/>
              </a:solidFill>
              <a:latin typeface="Arial"/>
              <a:ea typeface="Arial"/>
              <a:cs typeface="Arial"/>
              <a:sym typeface="Arial"/>
            </a:endParaRPr>
          </a:p>
        </p:txBody>
      </p:sp>
      <p:sp>
        <p:nvSpPr>
          <p:cNvPr id="349" name="Google Shape;349;p44"/>
          <p:cNvSpPr/>
          <p:nvPr/>
        </p:nvSpPr>
        <p:spPr>
          <a:xfrm>
            <a:off x="414839" y="681497"/>
            <a:ext cx="5043625"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er innom alle attraksjonene på kartet </a:t>
            </a:r>
            <a:endParaRPr b="0" i="0" sz="1400" u="none" cap="none" strike="noStrike">
              <a:solidFill>
                <a:srgbClr val="000000"/>
              </a:solidFill>
              <a:latin typeface="Arial"/>
              <a:ea typeface="Arial"/>
              <a:cs typeface="Arial"/>
              <a:sym typeface="Arial"/>
            </a:endParaRPr>
          </a:p>
        </p:txBody>
      </p:sp>
      <p:sp>
        <p:nvSpPr>
          <p:cNvPr id="350" name="Google Shape;350;p44"/>
          <p:cNvSpPr/>
          <p:nvPr/>
        </p:nvSpPr>
        <p:spPr>
          <a:xfrm>
            <a:off x="414839" y="1124292"/>
            <a:ext cx="5563446"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er ikke innom samme attraksjon to ganger </a:t>
            </a:r>
            <a:endParaRPr b="0" i="0" sz="1400" u="none" cap="none" strike="noStrike">
              <a:solidFill>
                <a:srgbClr val="000000"/>
              </a:solidFill>
              <a:latin typeface="Arial"/>
              <a:ea typeface="Arial"/>
              <a:cs typeface="Arial"/>
              <a:sym typeface="Arial"/>
            </a:endParaRPr>
          </a:p>
        </p:txBody>
      </p:sp>
      <p:sp>
        <p:nvSpPr>
          <p:cNvPr id="351" name="Google Shape;351;p44"/>
          <p:cNvSpPr/>
          <p:nvPr/>
        </p:nvSpPr>
        <p:spPr>
          <a:xfrm>
            <a:off x="414839" y="704201"/>
            <a:ext cx="3253198"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er innom alle rutene</a:t>
            </a:r>
            <a:endParaRPr b="0" i="0" sz="1400" u="none" cap="none" strike="noStrike">
              <a:solidFill>
                <a:srgbClr val="000000"/>
              </a:solidFill>
              <a:latin typeface="Arial"/>
              <a:ea typeface="Arial"/>
              <a:cs typeface="Arial"/>
              <a:sym typeface="Arial"/>
            </a:endParaRPr>
          </a:p>
        </p:txBody>
      </p:sp>
      <p:sp>
        <p:nvSpPr>
          <p:cNvPr id="352" name="Google Shape;352;p44"/>
          <p:cNvSpPr/>
          <p:nvPr/>
        </p:nvSpPr>
        <p:spPr>
          <a:xfrm>
            <a:off x="437698" y="1128577"/>
            <a:ext cx="5090240" cy="4001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no-NO" sz="2000" u="none" cap="none" strike="noStrike">
                <a:solidFill>
                  <a:schemeClr val="dk1"/>
                </a:solidFill>
                <a:latin typeface="Calibri"/>
                <a:ea typeface="Calibri"/>
                <a:cs typeface="Calibri"/>
                <a:sym typeface="Calibri"/>
              </a:rPr>
              <a:t>Turen er ikke innom samme ruten to ganger </a:t>
            </a:r>
            <a:endParaRPr b="0" i="0" sz="1400" u="none" cap="none" strike="noStrike">
              <a:solidFill>
                <a:srgbClr val="000000"/>
              </a:solidFill>
              <a:latin typeface="Arial"/>
              <a:ea typeface="Arial"/>
              <a:cs typeface="Arial"/>
              <a:sym typeface="Arial"/>
            </a:endParaRPr>
          </a:p>
        </p:txBody>
      </p:sp>
      <p:sp>
        <p:nvSpPr>
          <p:cNvPr id="353" name="Google Shape;353;p44"/>
          <p:cNvSpPr txBox="1"/>
          <p:nvPr/>
        </p:nvSpPr>
        <p:spPr>
          <a:xfrm>
            <a:off x="437698" y="3158836"/>
            <a:ext cx="461921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Vi har funnet at begge utfordringen er like,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Vi har generalisert problemet.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0"/>
                                        </p:tgtEl>
                                      </p:cBhvr>
                                    </p:animEffect>
                                    <p:set>
                                      <p:cBhvr>
                                        <p:cTn dur="1" fill="hold">
                                          <p:stCondLst>
                                            <p:cond delay="500"/>
                                          </p:stCondLst>
                                        </p:cTn>
                                        <p:tgtEl>
                                          <p:spTgt spid="3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5"/>
          <p:cNvPicPr preferRelativeResize="0"/>
          <p:nvPr/>
        </p:nvPicPr>
        <p:blipFill rotWithShape="1">
          <a:blip r:embed="rId3">
            <a:alphaModFix/>
          </a:blip>
          <a:srcRect b="0" l="0" r="0" t="0"/>
          <a:stretch/>
        </p:blipFill>
        <p:spPr>
          <a:xfrm>
            <a:off x="394854" y="1551132"/>
            <a:ext cx="5947745" cy="3755736"/>
          </a:xfrm>
          <a:prstGeom prst="rect">
            <a:avLst/>
          </a:prstGeom>
          <a:noFill/>
          <a:ln>
            <a:noFill/>
          </a:ln>
        </p:spPr>
      </p:pic>
      <p:grpSp>
        <p:nvGrpSpPr>
          <p:cNvPr id="360" name="Google Shape;360;p45"/>
          <p:cNvGrpSpPr/>
          <p:nvPr/>
        </p:nvGrpSpPr>
        <p:grpSpPr>
          <a:xfrm>
            <a:off x="6476820" y="1163782"/>
            <a:ext cx="5124976" cy="4738254"/>
            <a:chOff x="2573381" y="300446"/>
            <a:chExt cx="6174378" cy="5708470"/>
          </a:xfrm>
        </p:grpSpPr>
        <p:sp>
          <p:nvSpPr>
            <p:cNvPr id="361" name="Google Shape;361;p45"/>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62" name="Google Shape;362;p45"/>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63" name="Google Shape;363;p45"/>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64" name="Google Shape;364;p45"/>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65" name="Google Shape;365;p45"/>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66" name="Google Shape;366;p45"/>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67" name="Google Shape;367;p45"/>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68" name="Google Shape;368;p45"/>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69" name="Google Shape;369;p45"/>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70" name="Google Shape;370;p45"/>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71" name="Google Shape;371;p45"/>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72" name="Google Shape;372;p45"/>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373" name="Google Shape;373;p45"/>
            <p:cNvPicPr preferRelativeResize="0"/>
            <p:nvPr/>
          </p:nvPicPr>
          <p:blipFill rotWithShape="1">
            <a:blip r:embed="rId4">
              <a:alphaModFix/>
            </a:blip>
            <a:srcRect b="0" l="0" r="0" t="0"/>
            <a:stretch/>
          </p:blipFill>
          <p:spPr>
            <a:xfrm>
              <a:off x="4486912" y="457200"/>
              <a:ext cx="601180" cy="1110344"/>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46"/>
          <p:cNvGrpSpPr/>
          <p:nvPr/>
        </p:nvGrpSpPr>
        <p:grpSpPr>
          <a:xfrm>
            <a:off x="6648931" y="815599"/>
            <a:ext cx="5124976" cy="4738254"/>
            <a:chOff x="2573381" y="300446"/>
            <a:chExt cx="6174378" cy="5708470"/>
          </a:xfrm>
        </p:grpSpPr>
        <p:sp>
          <p:nvSpPr>
            <p:cNvPr id="380" name="Google Shape;380;p46"/>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81" name="Google Shape;381;p46"/>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82" name="Google Shape;382;p46"/>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83" name="Google Shape;383;p46"/>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84" name="Google Shape;384;p46"/>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85" name="Google Shape;385;p46"/>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86" name="Google Shape;386;p46"/>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87" name="Google Shape;387;p46"/>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88" name="Google Shape;388;p46"/>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89" name="Google Shape;389;p46"/>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90" name="Google Shape;390;p46"/>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91" name="Google Shape;391;p46"/>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392" name="Google Shape;392;p46"/>
            <p:cNvPicPr preferRelativeResize="0"/>
            <p:nvPr/>
          </p:nvPicPr>
          <p:blipFill rotWithShape="1">
            <a:blip r:embed="rId3">
              <a:alphaModFix/>
            </a:blip>
            <a:srcRect b="0" l="0" r="0" t="0"/>
            <a:stretch/>
          </p:blipFill>
          <p:spPr>
            <a:xfrm>
              <a:off x="4486912" y="457200"/>
              <a:ext cx="601180" cy="1110344"/>
            </a:xfrm>
            <a:prstGeom prst="rect">
              <a:avLst/>
            </a:prstGeom>
            <a:noFill/>
            <a:ln>
              <a:noFill/>
            </a:ln>
          </p:spPr>
        </p:pic>
      </p:grpSp>
      <p:sp>
        <p:nvSpPr>
          <p:cNvPr id="393" name="Google Shape;393;p46"/>
          <p:cNvSpPr txBox="1"/>
          <p:nvPr/>
        </p:nvSpPr>
        <p:spPr>
          <a:xfrm>
            <a:off x="195331" y="1206105"/>
            <a:ext cx="653108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Hvordan brettet eller kartet ser ut er ikke viktig for løsningen.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Hverken form eller plassering er viktig.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Det eneste som betyr noe er hvilke ruter hesten kan hoppe mellom.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Vi må kvitte oss med unødvendige detaljer slik at vi får et enklere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bilde av problemet.     </a:t>
            </a:r>
            <a:endParaRPr b="0" i="0" sz="1400" u="none" cap="none" strike="noStrike">
              <a:solidFill>
                <a:srgbClr val="000000"/>
              </a:solidFill>
              <a:latin typeface="Arial"/>
              <a:ea typeface="Arial"/>
              <a:cs typeface="Arial"/>
              <a:sym typeface="Arial"/>
            </a:endParaRPr>
          </a:p>
        </p:txBody>
      </p:sp>
      <p:sp>
        <p:nvSpPr>
          <p:cNvPr id="394" name="Google Shape;394;p46"/>
          <p:cNvSpPr/>
          <p:nvPr/>
        </p:nvSpPr>
        <p:spPr>
          <a:xfrm>
            <a:off x="1322905" y="410745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grpSp>
        <p:nvGrpSpPr>
          <p:cNvPr id="395" name="Google Shape;395;p46"/>
          <p:cNvGrpSpPr/>
          <p:nvPr/>
        </p:nvGrpSpPr>
        <p:grpSpPr>
          <a:xfrm>
            <a:off x="1902359" y="3614310"/>
            <a:ext cx="2077609" cy="601768"/>
            <a:chOff x="1776970" y="2827232"/>
            <a:chExt cx="2077609" cy="601768"/>
          </a:xfrm>
        </p:grpSpPr>
        <p:sp>
          <p:nvSpPr>
            <p:cNvPr id="396" name="Google Shape;396;p46"/>
            <p:cNvSpPr/>
            <p:nvPr/>
          </p:nvSpPr>
          <p:spPr>
            <a:xfrm>
              <a:off x="3175706" y="282723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cxnSp>
          <p:nvCxnSpPr>
            <p:cNvPr id="397" name="Google Shape;397;p46"/>
            <p:cNvCxnSpPr>
              <a:stCxn id="394" idx="7"/>
              <a:endCxn id="396" idx="2"/>
            </p:cNvCxnSpPr>
            <p:nvPr/>
          </p:nvCxnSpPr>
          <p:spPr>
            <a:xfrm flipH="1" rot="10800000">
              <a:off x="1776970" y="3128004"/>
              <a:ext cx="1398600" cy="280500"/>
            </a:xfrm>
            <a:prstGeom prst="straightConnector1">
              <a:avLst/>
            </a:prstGeom>
            <a:noFill/>
            <a:ln cap="flat" cmpd="sng" w="9525">
              <a:solidFill>
                <a:schemeClr val="accent1"/>
              </a:solidFill>
              <a:prstDash val="solid"/>
              <a:miter lim="800000"/>
              <a:headEnd len="sm" w="sm" type="none"/>
              <a:tailEnd len="sm" w="sm" type="none"/>
            </a:ln>
          </p:spPr>
        </p:cxnSp>
      </p:grpSp>
      <p:grpSp>
        <p:nvGrpSpPr>
          <p:cNvPr id="398" name="Google Shape;398;p46"/>
          <p:cNvGrpSpPr/>
          <p:nvPr/>
        </p:nvGrpSpPr>
        <p:grpSpPr>
          <a:xfrm>
            <a:off x="1902359" y="4621096"/>
            <a:ext cx="1683903" cy="932757"/>
            <a:chOff x="1776970" y="3834018"/>
            <a:chExt cx="1683903" cy="932757"/>
          </a:xfrm>
        </p:grpSpPr>
        <p:sp>
          <p:nvSpPr>
            <p:cNvPr id="399" name="Google Shape;399;p46"/>
            <p:cNvSpPr/>
            <p:nvPr/>
          </p:nvSpPr>
          <p:spPr>
            <a:xfrm>
              <a:off x="2782000" y="416500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cxnSp>
          <p:nvCxnSpPr>
            <p:cNvPr id="400" name="Google Shape;400;p46"/>
            <p:cNvCxnSpPr>
              <a:stCxn id="394" idx="5"/>
              <a:endCxn id="399" idx="1"/>
            </p:cNvCxnSpPr>
            <p:nvPr/>
          </p:nvCxnSpPr>
          <p:spPr>
            <a:xfrm>
              <a:off x="1776970" y="3834018"/>
              <a:ext cx="1104300" cy="419100"/>
            </a:xfrm>
            <a:prstGeom prst="straightConnector1">
              <a:avLst/>
            </a:prstGeom>
            <a:noFill/>
            <a:ln cap="flat" cmpd="sng" w="9525">
              <a:solidFill>
                <a:schemeClr val="accent1"/>
              </a:solidFill>
              <a:prstDash val="solid"/>
              <a:miter lim="800000"/>
              <a:headEnd len="sm" w="sm" type="none"/>
              <a:tailEnd len="sm" w="sm" type="none"/>
            </a:ln>
          </p:spPr>
        </p:cxnSp>
      </p:grpSp>
      <p:grpSp>
        <p:nvGrpSpPr>
          <p:cNvPr id="401" name="Google Shape;401;p46"/>
          <p:cNvGrpSpPr/>
          <p:nvPr/>
        </p:nvGrpSpPr>
        <p:grpSpPr>
          <a:xfrm>
            <a:off x="983468" y="4709223"/>
            <a:ext cx="678873" cy="1482737"/>
            <a:chOff x="858079" y="3922145"/>
            <a:chExt cx="678873" cy="1482737"/>
          </a:xfrm>
        </p:grpSpPr>
        <p:sp>
          <p:nvSpPr>
            <p:cNvPr id="402" name="Google Shape;402;p46"/>
            <p:cNvSpPr/>
            <p:nvPr/>
          </p:nvSpPr>
          <p:spPr>
            <a:xfrm>
              <a:off x="858079" y="4803114"/>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cxnSp>
          <p:nvCxnSpPr>
            <p:cNvPr id="403" name="Google Shape;403;p46"/>
            <p:cNvCxnSpPr>
              <a:stCxn id="394" idx="4"/>
              <a:endCxn id="402" idx="0"/>
            </p:cNvCxnSpPr>
            <p:nvPr/>
          </p:nvCxnSpPr>
          <p:spPr>
            <a:xfrm flipH="1">
              <a:off x="1197652" y="3922145"/>
              <a:ext cx="339300" cy="881100"/>
            </a:xfrm>
            <a:prstGeom prst="straightConnector1">
              <a:avLst/>
            </a:prstGeom>
            <a:noFill/>
            <a:ln cap="flat" cmpd="sng" w="9525">
              <a:solidFill>
                <a:schemeClr val="accent1"/>
              </a:solidFill>
              <a:prstDash val="solid"/>
              <a:miter lim="800000"/>
              <a:headEnd len="sm" w="sm" type="none"/>
              <a:tailEnd len="sm" w="sm" type="none"/>
            </a:ln>
          </p:spPr>
        </p:cxnSp>
      </p:grpSp>
      <p:grpSp>
        <p:nvGrpSpPr>
          <p:cNvPr id="404" name="Google Shape;404;p46"/>
          <p:cNvGrpSpPr/>
          <p:nvPr/>
        </p:nvGrpSpPr>
        <p:grpSpPr>
          <a:xfrm>
            <a:off x="3880549" y="3226486"/>
            <a:ext cx="1801386" cy="601768"/>
            <a:chOff x="3755160" y="2439408"/>
            <a:chExt cx="1801386" cy="601768"/>
          </a:xfrm>
        </p:grpSpPr>
        <p:sp>
          <p:nvSpPr>
            <p:cNvPr id="405" name="Google Shape;405;p46"/>
            <p:cNvSpPr/>
            <p:nvPr/>
          </p:nvSpPr>
          <p:spPr>
            <a:xfrm>
              <a:off x="4877674" y="243940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cxnSp>
          <p:nvCxnSpPr>
            <p:cNvPr id="406" name="Google Shape;406;p46"/>
            <p:cNvCxnSpPr>
              <a:stCxn id="396" idx="7"/>
              <a:endCxn id="405" idx="2"/>
            </p:cNvCxnSpPr>
            <p:nvPr/>
          </p:nvCxnSpPr>
          <p:spPr>
            <a:xfrm flipH="1" rot="10800000">
              <a:off x="3755160" y="2740159"/>
              <a:ext cx="1122600" cy="175200"/>
            </a:xfrm>
            <a:prstGeom prst="straightConnector1">
              <a:avLst/>
            </a:prstGeom>
            <a:noFill/>
            <a:ln cap="flat" cmpd="sng" w="9525">
              <a:solidFill>
                <a:schemeClr val="accent1"/>
              </a:solidFill>
              <a:prstDash val="solid"/>
              <a:miter lim="800000"/>
              <a:headEnd len="sm" w="sm" type="none"/>
              <a:tailEnd len="sm" w="sm" type="none"/>
            </a:ln>
          </p:spPr>
        </p:cxnSp>
      </p:grpSp>
      <p:grpSp>
        <p:nvGrpSpPr>
          <p:cNvPr id="407" name="Google Shape;407;p46"/>
          <p:cNvGrpSpPr/>
          <p:nvPr/>
        </p:nvGrpSpPr>
        <p:grpSpPr>
          <a:xfrm>
            <a:off x="3880549" y="4127951"/>
            <a:ext cx="1510595" cy="990797"/>
            <a:chOff x="3755160" y="3340873"/>
            <a:chExt cx="1510595" cy="990797"/>
          </a:xfrm>
        </p:grpSpPr>
        <p:sp>
          <p:nvSpPr>
            <p:cNvPr id="408" name="Google Shape;408;p46"/>
            <p:cNvSpPr/>
            <p:nvPr/>
          </p:nvSpPr>
          <p:spPr>
            <a:xfrm>
              <a:off x="4586882" y="372990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cxnSp>
          <p:nvCxnSpPr>
            <p:cNvPr id="409" name="Google Shape;409;p46"/>
            <p:cNvCxnSpPr>
              <a:stCxn id="396" idx="5"/>
              <a:endCxn id="408" idx="1"/>
            </p:cNvCxnSpPr>
            <p:nvPr/>
          </p:nvCxnSpPr>
          <p:spPr>
            <a:xfrm>
              <a:off x="3755160" y="3340873"/>
              <a:ext cx="931200" cy="477300"/>
            </a:xfrm>
            <a:prstGeom prst="straightConnector1">
              <a:avLst/>
            </a:prstGeom>
            <a:noFill/>
            <a:ln cap="flat" cmpd="sng" w="9525">
              <a:solidFill>
                <a:schemeClr val="accent1"/>
              </a:solidFill>
              <a:prstDash val="solid"/>
              <a:miter lim="800000"/>
              <a:headEnd len="sm" w="sm" type="none"/>
              <a:tailEnd len="sm" w="sm" type="none"/>
            </a:ln>
          </p:spPr>
        </p:cxnSp>
      </p:grpSp>
      <p:sp>
        <p:nvSpPr>
          <p:cNvPr id="410" name="Google Shape;410;p46"/>
          <p:cNvSpPr txBox="1"/>
          <p:nvPr/>
        </p:nvSpPr>
        <p:spPr>
          <a:xfrm>
            <a:off x="228821" y="188838"/>
            <a:ext cx="59534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Calibri"/>
                <a:ea typeface="Calibri"/>
                <a:cs typeface="Calibri"/>
                <a:sym typeface="Calibri"/>
              </a:rPr>
              <a:t>Hva er unødvendig informasjon som vi ikke trenger å ta hensyn til å denne oppgaven?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p:nvPr/>
        </p:nvSpPr>
        <p:spPr>
          <a:xfrm>
            <a:off x="6998311" y="874025"/>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17" name="Google Shape;417;p47"/>
          <p:cNvSpPr/>
          <p:nvPr/>
        </p:nvSpPr>
        <p:spPr>
          <a:xfrm>
            <a:off x="8468220" y="874025"/>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18" name="Google Shape;418;p47"/>
          <p:cNvSpPr/>
          <p:nvPr/>
        </p:nvSpPr>
        <p:spPr>
          <a:xfrm>
            <a:off x="5528401" y="2244279"/>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19" name="Google Shape;419;p47"/>
          <p:cNvSpPr/>
          <p:nvPr/>
        </p:nvSpPr>
        <p:spPr>
          <a:xfrm>
            <a:off x="6998311" y="2244279"/>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20" name="Google Shape;420;p47"/>
          <p:cNvSpPr/>
          <p:nvPr/>
        </p:nvSpPr>
        <p:spPr>
          <a:xfrm>
            <a:off x="8476523" y="2244279"/>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421" name="Google Shape;421;p47"/>
          <p:cNvSpPr/>
          <p:nvPr/>
        </p:nvSpPr>
        <p:spPr>
          <a:xfrm>
            <a:off x="9946432" y="2244279"/>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22" name="Google Shape;422;p47"/>
          <p:cNvSpPr/>
          <p:nvPr/>
        </p:nvSpPr>
        <p:spPr>
          <a:xfrm>
            <a:off x="5528401" y="3602077"/>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23" name="Google Shape;423;p47"/>
          <p:cNvSpPr/>
          <p:nvPr/>
        </p:nvSpPr>
        <p:spPr>
          <a:xfrm>
            <a:off x="6998311" y="3602077"/>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24" name="Google Shape;424;p47"/>
          <p:cNvSpPr/>
          <p:nvPr/>
        </p:nvSpPr>
        <p:spPr>
          <a:xfrm>
            <a:off x="8476523" y="3602077"/>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425" name="Google Shape;425;p47"/>
          <p:cNvSpPr/>
          <p:nvPr/>
        </p:nvSpPr>
        <p:spPr>
          <a:xfrm>
            <a:off x="9946432" y="3602077"/>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426" name="Google Shape;426;p47"/>
          <p:cNvSpPr/>
          <p:nvPr/>
        </p:nvSpPr>
        <p:spPr>
          <a:xfrm>
            <a:off x="6998311" y="4959874"/>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27" name="Google Shape;427;p47"/>
          <p:cNvSpPr/>
          <p:nvPr/>
        </p:nvSpPr>
        <p:spPr>
          <a:xfrm>
            <a:off x="8468220" y="4959874"/>
            <a:ext cx="1469910" cy="135779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428" name="Google Shape;428;p47"/>
          <p:cNvSpPr/>
          <p:nvPr/>
        </p:nvSpPr>
        <p:spPr>
          <a:xfrm>
            <a:off x="628441" y="106628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29" name="Google Shape;429;p47"/>
          <p:cNvSpPr/>
          <p:nvPr/>
        </p:nvSpPr>
        <p:spPr>
          <a:xfrm>
            <a:off x="2606631" y="57314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30" name="Google Shape;430;p47"/>
          <p:cNvSpPr/>
          <p:nvPr/>
        </p:nvSpPr>
        <p:spPr>
          <a:xfrm>
            <a:off x="289004" y="2549024"/>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31" name="Google Shape;431;p47"/>
          <p:cNvSpPr/>
          <p:nvPr/>
        </p:nvSpPr>
        <p:spPr>
          <a:xfrm>
            <a:off x="2212925" y="191091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cxnSp>
        <p:nvCxnSpPr>
          <p:cNvPr id="432" name="Google Shape;432;p47"/>
          <p:cNvCxnSpPr>
            <a:stCxn id="428" idx="7"/>
            <a:endCxn id="429" idx="2"/>
          </p:cNvCxnSpPr>
          <p:nvPr/>
        </p:nvCxnSpPr>
        <p:spPr>
          <a:xfrm flipH="1" rot="10800000">
            <a:off x="1207895" y="873914"/>
            <a:ext cx="1398600" cy="280500"/>
          </a:xfrm>
          <a:prstGeom prst="straightConnector1">
            <a:avLst/>
          </a:prstGeom>
          <a:noFill/>
          <a:ln cap="flat" cmpd="sng" w="9525">
            <a:solidFill>
              <a:schemeClr val="accent1"/>
            </a:solidFill>
            <a:prstDash val="solid"/>
            <a:miter lim="800000"/>
            <a:headEnd len="sm" w="sm" type="none"/>
            <a:tailEnd len="sm" w="sm" type="none"/>
          </a:ln>
        </p:spPr>
      </p:cxnSp>
      <p:cxnSp>
        <p:nvCxnSpPr>
          <p:cNvPr id="433" name="Google Shape;433;p47"/>
          <p:cNvCxnSpPr>
            <a:stCxn id="428" idx="5"/>
            <a:endCxn id="431" idx="1"/>
          </p:cNvCxnSpPr>
          <p:nvPr/>
        </p:nvCxnSpPr>
        <p:spPr>
          <a:xfrm>
            <a:off x="1207895" y="1579928"/>
            <a:ext cx="1104300" cy="419100"/>
          </a:xfrm>
          <a:prstGeom prst="straightConnector1">
            <a:avLst/>
          </a:prstGeom>
          <a:noFill/>
          <a:ln cap="flat" cmpd="sng" w="9525">
            <a:solidFill>
              <a:schemeClr val="accent1"/>
            </a:solidFill>
            <a:prstDash val="solid"/>
            <a:miter lim="800000"/>
            <a:headEnd len="sm" w="sm" type="none"/>
            <a:tailEnd len="sm" w="sm" type="none"/>
          </a:ln>
        </p:spPr>
      </p:cxnSp>
      <p:cxnSp>
        <p:nvCxnSpPr>
          <p:cNvPr id="434" name="Google Shape;434;p47"/>
          <p:cNvCxnSpPr>
            <a:stCxn id="428" idx="4"/>
            <a:endCxn id="430" idx="0"/>
          </p:cNvCxnSpPr>
          <p:nvPr/>
        </p:nvCxnSpPr>
        <p:spPr>
          <a:xfrm flipH="1">
            <a:off x="628578" y="1668055"/>
            <a:ext cx="339300" cy="881100"/>
          </a:xfrm>
          <a:prstGeom prst="straightConnector1">
            <a:avLst/>
          </a:prstGeom>
          <a:noFill/>
          <a:ln cap="flat" cmpd="sng" w="9525">
            <a:solidFill>
              <a:schemeClr val="accent1"/>
            </a:solidFill>
            <a:prstDash val="solid"/>
            <a:miter lim="800000"/>
            <a:headEnd len="sm" w="sm" type="none"/>
            <a:tailEnd len="sm" w="sm" type="none"/>
          </a:ln>
        </p:spPr>
      </p:cxnSp>
      <p:sp>
        <p:nvSpPr>
          <p:cNvPr id="435" name="Google Shape;435;p47"/>
          <p:cNvSpPr/>
          <p:nvPr/>
        </p:nvSpPr>
        <p:spPr>
          <a:xfrm>
            <a:off x="4308599" y="18531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36" name="Google Shape;436;p47"/>
          <p:cNvSpPr/>
          <p:nvPr/>
        </p:nvSpPr>
        <p:spPr>
          <a:xfrm>
            <a:off x="4017807" y="147581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cxnSp>
        <p:nvCxnSpPr>
          <p:cNvPr id="437" name="Google Shape;437;p47"/>
          <p:cNvCxnSpPr>
            <a:stCxn id="429" idx="7"/>
            <a:endCxn id="435" idx="2"/>
          </p:cNvCxnSpPr>
          <p:nvPr/>
        </p:nvCxnSpPr>
        <p:spPr>
          <a:xfrm flipH="1" rot="10800000">
            <a:off x="3186085" y="486069"/>
            <a:ext cx="1122600" cy="175200"/>
          </a:xfrm>
          <a:prstGeom prst="straightConnector1">
            <a:avLst/>
          </a:prstGeom>
          <a:noFill/>
          <a:ln cap="flat" cmpd="sng" w="9525">
            <a:solidFill>
              <a:schemeClr val="accent1"/>
            </a:solidFill>
            <a:prstDash val="solid"/>
            <a:miter lim="800000"/>
            <a:headEnd len="sm" w="sm" type="none"/>
            <a:tailEnd len="sm" w="sm" type="none"/>
          </a:ln>
        </p:spPr>
      </p:cxnSp>
      <p:cxnSp>
        <p:nvCxnSpPr>
          <p:cNvPr id="438" name="Google Shape;438;p47"/>
          <p:cNvCxnSpPr>
            <a:stCxn id="429" idx="5"/>
            <a:endCxn id="436" idx="1"/>
          </p:cNvCxnSpPr>
          <p:nvPr/>
        </p:nvCxnSpPr>
        <p:spPr>
          <a:xfrm>
            <a:off x="3186085" y="1086783"/>
            <a:ext cx="931200" cy="477300"/>
          </a:xfrm>
          <a:prstGeom prst="straightConnector1">
            <a:avLst/>
          </a:prstGeom>
          <a:noFill/>
          <a:ln cap="flat" cmpd="sng" w="9525">
            <a:solidFill>
              <a:schemeClr val="accent1"/>
            </a:solidFill>
            <a:prstDash val="solid"/>
            <a:miter lim="800000"/>
            <a:headEnd len="sm" w="sm" type="none"/>
            <a:tailEnd len="sm" w="sm" type="none"/>
          </a:ln>
        </p:spPr>
      </p:cxnSp>
      <p:sp>
        <p:nvSpPr>
          <p:cNvPr id="439" name="Google Shape;439;p47"/>
          <p:cNvSpPr/>
          <p:nvPr/>
        </p:nvSpPr>
        <p:spPr>
          <a:xfrm>
            <a:off x="7423215" y="2728680"/>
            <a:ext cx="678871" cy="879401"/>
          </a:xfrm>
          <a:prstGeom prst="up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47"/>
          <p:cNvSpPr/>
          <p:nvPr/>
        </p:nvSpPr>
        <p:spPr>
          <a:xfrm flipH="1" rot="10800000">
            <a:off x="7423215" y="4965878"/>
            <a:ext cx="678871" cy="879401"/>
          </a:xfrm>
          <a:prstGeom prst="up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47"/>
          <p:cNvSpPr/>
          <p:nvPr/>
        </p:nvSpPr>
        <p:spPr>
          <a:xfrm flipH="1" rot="5400000">
            <a:off x="8574037" y="3916317"/>
            <a:ext cx="678871" cy="879401"/>
          </a:xfrm>
          <a:prstGeom prst="up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p47"/>
          <p:cNvSpPr/>
          <p:nvPr/>
        </p:nvSpPr>
        <p:spPr>
          <a:xfrm rot="-5400000">
            <a:off x="6203482" y="3916317"/>
            <a:ext cx="678871" cy="879401"/>
          </a:xfrm>
          <a:prstGeom prst="up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47"/>
          <p:cNvSpPr txBox="1"/>
          <p:nvPr/>
        </p:nvSpPr>
        <p:spPr>
          <a:xfrm>
            <a:off x="628440" y="3602077"/>
            <a:ext cx="4475057"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Skriv en algoritme for å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sjekke hver rute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no-NO" sz="2800" u="none" cap="none" strike="noStrike">
                <a:solidFill>
                  <a:schemeClr val="dk1"/>
                </a:solidFill>
                <a:latin typeface="Calibri"/>
                <a:ea typeface="Calibri"/>
                <a:cs typeface="Calibri"/>
                <a:sym typeface="Calibri"/>
              </a:rPr>
              <a:t>Fire retninger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no-NO" sz="2800" u="none" cap="none" strike="noStrike">
                <a:solidFill>
                  <a:schemeClr val="dk1"/>
                </a:solidFill>
                <a:latin typeface="Calibri"/>
                <a:ea typeface="Calibri"/>
                <a:cs typeface="Calibri"/>
                <a:sym typeface="Calibri"/>
              </a:rPr>
              <a:t>to ruter så tre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no-NO" sz="2800" u="none" cap="none" strike="noStrike">
                <a:solidFill>
                  <a:schemeClr val="dk1"/>
                </a:solidFill>
                <a:latin typeface="Calibri"/>
                <a:ea typeface="Calibri"/>
                <a:cs typeface="Calibri"/>
                <a:sym typeface="Calibri"/>
              </a:rPr>
              <a:t>Tre ruter så to</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no-NO" sz="2800" u="none" cap="none" strike="noStrike">
                <a:solidFill>
                  <a:schemeClr val="dk1"/>
                </a:solidFill>
                <a:latin typeface="Calibri"/>
                <a:ea typeface="Calibri"/>
                <a:cs typeface="Calibri"/>
                <a:sym typeface="Calibri"/>
              </a:rPr>
              <a:t>Kryss av når du har vært i en rute </a:t>
            </a:r>
            <a:endParaRPr b="0" i="0" sz="1400" u="none" cap="none" strike="noStrike">
              <a:solidFill>
                <a:srgbClr val="000000"/>
              </a:solidFill>
              <a:latin typeface="Arial"/>
              <a:ea typeface="Arial"/>
              <a:cs typeface="Arial"/>
              <a:sym typeface="Arial"/>
            </a:endParaRPr>
          </a:p>
        </p:txBody>
      </p:sp>
      <p:pic>
        <p:nvPicPr>
          <p:cNvPr descr="Lukk" id="444" name="Google Shape;444;p47"/>
          <p:cNvPicPr preferRelativeResize="0"/>
          <p:nvPr/>
        </p:nvPicPr>
        <p:blipFill rotWithShape="1">
          <a:blip r:embed="rId3">
            <a:alphaModFix/>
          </a:blip>
          <a:srcRect b="0" l="0" r="0" t="0"/>
          <a:stretch/>
        </p:blipFill>
        <p:spPr>
          <a:xfrm>
            <a:off x="8754278" y="1122627"/>
            <a:ext cx="914400" cy="914400"/>
          </a:xfrm>
          <a:prstGeom prst="rect">
            <a:avLst/>
          </a:prstGeom>
          <a:noFill/>
          <a:ln>
            <a:noFill/>
          </a:ln>
        </p:spPr>
      </p:pic>
      <p:pic>
        <p:nvPicPr>
          <p:cNvPr descr="Lukk" id="445" name="Google Shape;445;p47"/>
          <p:cNvPicPr preferRelativeResize="0"/>
          <p:nvPr/>
        </p:nvPicPr>
        <p:blipFill rotWithShape="1">
          <a:blip r:embed="rId3">
            <a:alphaModFix/>
          </a:blip>
          <a:srcRect b="0" l="0" r="0" t="0"/>
          <a:stretch/>
        </p:blipFill>
        <p:spPr>
          <a:xfrm>
            <a:off x="10224187" y="2465978"/>
            <a:ext cx="914400" cy="914400"/>
          </a:xfrm>
          <a:prstGeom prst="rect">
            <a:avLst/>
          </a:prstGeom>
          <a:noFill/>
          <a:ln>
            <a:noFill/>
          </a:ln>
        </p:spPr>
      </p:pic>
      <p:pic>
        <p:nvPicPr>
          <p:cNvPr descr="Fototapet Hest sjakk bonde tegneserie illustrasjon • Pixers® - Vi lever for  forandring" id="446" name="Google Shape;446;p47"/>
          <p:cNvPicPr preferRelativeResize="0"/>
          <p:nvPr/>
        </p:nvPicPr>
        <p:blipFill rotWithShape="1">
          <a:blip r:embed="rId4">
            <a:alphaModFix/>
          </a:blip>
          <a:srcRect b="0" l="0" r="0" t="0"/>
          <a:stretch/>
        </p:blipFill>
        <p:spPr>
          <a:xfrm>
            <a:off x="7357144" y="3633166"/>
            <a:ext cx="693124" cy="1280160"/>
          </a:xfrm>
          <a:prstGeom prst="rect">
            <a:avLst/>
          </a:prstGeom>
          <a:noFill/>
          <a:ln>
            <a:noFill/>
          </a:ln>
        </p:spPr>
      </p:pic>
      <p:pic>
        <p:nvPicPr>
          <p:cNvPr descr="Fototapet Hest sjakk bonde tegneserie illustrasjon • Pixers® - Vi lever for  forandring" id="447" name="Google Shape;447;p47"/>
          <p:cNvPicPr preferRelativeResize="0"/>
          <p:nvPr/>
        </p:nvPicPr>
        <p:blipFill rotWithShape="1">
          <a:blip r:embed="rId4">
            <a:alphaModFix/>
          </a:blip>
          <a:srcRect b="0" l="0" r="0" t="0"/>
          <a:stretch/>
        </p:blipFill>
        <p:spPr>
          <a:xfrm>
            <a:off x="7372978" y="3658792"/>
            <a:ext cx="693124" cy="1280160"/>
          </a:xfrm>
          <a:prstGeom prst="rect">
            <a:avLst/>
          </a:prstGeom>
          <a:noFill/>
          <a:ln>
            <a:noFill/>
          </a:ln>
        </p:spPr>
      </p:pic>
      <p:grpSp>
        <p:nvGrpSpPr>
          <p:cNvPr id="448" name="Google Shape;448;p47"/>
          <p:cNvGrpSpPr/>
          <p:nvPr/>
        </p:nvGrpSpPr>
        <p:grpSpPr>
          <a:xfrm>
            <a:off x="4987472" y="486202"/>
            <a:ext cx="1447964" cy="1213580"/>
            <a:chOff x="4987472" y="486202"/>
            <a:chExt cx="1447964" cy="1213580"/>
          </a:xfrm>
        </p:grpSpPr>
        <p:sp>
          <p:nvSpPr>
            <p:cNvPr id="449" name="Google Shape;449;p47"/>
            <p:cNvSpPr/>
            <p:nvPr/>
          </p:nvSpPr>
          <p:spPr>
            <a:xfrm>
              <a:off x="5756563" y="1098014"/>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cxnSp>
          <p:nvCxnSpPr>
            <p:cNvPr id="450" name="Google Shape;450;p47"/>
            <p:cNvCxnSpPr>
              <a:stCxn id="435" idx="6"/>
              <a:endCxn id="449" idx="1"/>
            </p:cNvCxnSpPr>
            <p:nvPr/>
          </p:nvCxnSpPr>
          <p:spPr>
            <a:xfrm>
              <a:off x="4987472" y="486202"/>
              <a:ext cx="868500" cy="69990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6"/>
                                        </p:tgtEl>
                                      </p:cBhvr>
                                    </p:animEffect>
                                    <p:set>
                                      <p:cBhvr>
                                        <p:cTn dur="1" fill="hold">
                                          <p:stCondLst>
                                            <p:cond delay="500"/>
                                          </p:stCondLst>
                                        </p:cTn>
                                        <p:tgtEl>
                                          <p:spTgt spid="4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7"/>
                                        </p:tgtEl>
                                      </p:cBhvr>
                                    </p:animEffect>
                                    <p:set>
                                      <p:cBhvr>
                                        <p:cTn dur="1" fill="hold">
                                          <p:stCondLst>
                                            <p:cond delay="500"/>
                                          </p:stCondLst>
                                        </p:cTn>
                                        <p:tgtEl>
                                          <p:spTgt spid="4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48"/>
          <p:cNvGrpSpPr/>
          <p:nvPr/>
        </p:nvGrpSpPr>
        <p:grpSpPr>
          <a:xfrm>
            <a:off x="7943631" y="1152339"/>
            <a:ext cx="4044948" cy="3802063"/>
            <a:chOff x="2573381" y="300446"/>
            <a:chExt cx="6174378" cy="5708470"/>
          </a:xfrm>
        </p:grpSpPr>
        <p:sp>
          <p:nvSpPr>
            <p:cNvPr id="457" name="Google Shape;457;p48"/>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8" name="Google Shape;458;p48"/>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59" name="Google Shape;459;p48"/>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60" name="Google Shape;460;p48"/>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61" name="Google Shape;461;p48"/>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462" name="Google Shape;462;p48"/>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63" name="Google Shape;463;p48"/>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64" name="Google Shape;464;p48"/>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65" name="Google Shape;465;p48"/>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466" name="Google Shape;466;p48"/>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467" name="Google Shape;467;p48"/>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68" name="Google Shape;468;p48"/>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469" name="Google Shape;469;p48"/>
            <p:cNvPicPr preferRelativeResize="0"/>
            <p:nvPr/>
          </p:nvPicPr>
          <p:blipFill rotWithShape="1">
            <a:blip r:embed="rId3">
              <a:alphaModFix/>
            </a:blip>
            <a:srcRect b="0" l="0" r="0" t="0"/>
            <a:stretch/>
          </p:blipFill>
          <p:spPr>
            <a:xfrm>
              <a:off x="4486912" y="457200"/>
              <a:ext cx="601180" cy="1110344"/>
            </a:xfrm>
            <a:prstGeom prst="rect">
              <a:avLst/>
            </a:prstGeom>
            <a:noFill/>
            <a:ln>
              <a:noFill/>
            </a:ln>
          </p:spPr>
        </p:pic>
      </p:grpSp>
      <p:sp>
        <p:nvSpPr>
          <p:cNvPr id="470" name="Google Shape;470;p48"/>
          <p:cNvSpPr/>
          <p:nvPr/>
        </p:nvSpPr>
        <p:spPr>
          <a:xfrm>
            <a:off x="771369" y="104823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71" name="Google Shape;471;p48"/>
          <p:cNvSpPr/>
          <p:nvPr/>
        </p:nvSpPr>
        <p:spPr>
          <a:xfrm>
            <a:off x="2749559" y="55508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72" name="Google Shape;472;p48"/>
          <p:cNvSpPr/>
          <p:nvPr/>
        </p:nvSpPr>
        <p:spPr>
          <a:xfrm>
            <a:off x="431932" y="2530969"/>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73" name="Google Shape;473;p48"/>
          <p:cNvSpPr/>
          <p:nvPr/>
        </p:nvSpPr>
        <p:spPr>
          <a:xfrm>
            <a:off x="2091228" y="147825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cxnSp>
        <p:nvCxnSpPr>
          <p:cNvPr id="474" name="Google Shape;474;p48"/>
          <p:cNvCxnSpPr>
            <a:stCxn id="470" idx="7"/>
            <a:endCxn id="471" idx="2"/>
          </p:cNvCxnSpPr>
          <p:nvPr/>
        </p:nvCxnSpPr>
        <p:spPr>
          <a:xfrm flipH="1" rot="10800000">
            <a:off x="1350823" y="855859"/>
            <a:ext cx="1398600" cy="280500"/>
          </a:xfrm>
          <a:prstGeom prst="straightConnector1">
            <a:avLst/>
          </a:prstGeom>
          <a:noFill/>
          <a:ln cap="flat" cmpd="sng" w="9525">
            <a:solidFill>
              <a:schemeClr val="accent1"/>
            </a:solidFill>
            <a:prstDash val="solid"/>
            <a:miter lim="800000"/>
            <a:headEnd len="sm" w="sm" type="none"/>
            <a:tailEnd len="sm" w="sm" type="none"/>
          </a:ln>
        </p:spPr>
      </p:cxnSp>
      <p:cxnSp>
        <p:nvCxnSpPr>
          <p:cNvPr id="475" name="Google Shape;475;p48"/>
          <p:cNvCxnSpPr>
            <a:stCxn id="470" idx="5"/>
            <a:endCxn id="473" idx="1"/>
          </p:cNvCxnSpPr>
          <p:nvPr/>
        </p:nvCxnSpPr>
        <p:spPr>
          <a:xfrm>
            <a:off x="1350823" y="1561873"/>
            <a:ext cx="839700" cy="4500"/>
          </a:xfrm>
          <a:prstGeom prst="straightConnector1">
            <a:avLst/>
          </a:prstGeom>
          <a:noFill/>
          <a:ln cap="flat" cmpd="sng" w="9525">
            <a:solidFill>
              <a:schemeClr val="accent1"/>
            </a:solidFill>
            <a:prstDash val="solid"/>
            <a:miter lim="800000"/>
            <a:headEnd len="sm" w="sm" type="none"/>
            <a:tailEnd len="sm" w="sm" type="none"/>
          </a:ln>
        </p:spPr>
      </p:cxnSp>
      <p:cxnSp>
        <p:nvCxnSpPr>
          <p:cNvPr id="476" name="Google Shape;476;p48"/>
          <p:cNvCxnSpPr>
            <a:stCxn id="470" idx="4"/>
            <a:endCxn id="472" idx="0"/>
          </p:cNvCxnSpPr>
          <p:nvPr/>
        </p:nvCxnSpPr>
        <p:spPr>
          <a:xfrm flipH="1">
            <a:off x="771505" y="1650000"/>
            <a:ext cx="339300" cy="881100"/>
          </a:xfrm>
          <a:prstGeom prst="straightConnector1">
            <a:avLst/>
          </a:prstGeom>
          <a:noFill/>
          <a:ln cap="flat" cmpd="sng" w="9525">
            <a:solidFill>
              <a:schemeClr val="accent1"/>
            </a:solidFill>
            <a:prstDash val="solid"/>
            <a:miter lim="800000"/>
            <a:headEnd len="sm" w="sm" type="none"/>
            <a:tailEnd len="sm" w="sm" type="none"/>
          </a:ln>
        </p:spPr>
      </p:cxnSp>
      <p:sp>
        <p:nvSpPr>
          <p:cNvPr id="477" name="Google Shape;477;p48"/>
          <p:cNvSpPr/>
          <p:nvPr/>
        </p:nvSpPr>
        <p:spPr>
          <a:xfrm>
            <a:off x="4451527" y="16726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78" name="Google Shape;478;p48"/>
          <p:cNvSpPr/>
          <p:nvPr/>
        </p:nvSpPr>
        <p:spPr>
          <a:xfrm>
            <a:off x="4160735" y="145775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cxnSp>
        <p:nvCxnSpPr>
          <p:cNvPr id="479" name="Google Shape;479;p48"/>
          <p:cNvCxnSpPr>
            <a:stCxn id="471" idx="7"/>
            <a:endCxn id="477" idx="2"/>
          </p:cNvCxnSpPr>
          <p:nvPr/>
        </p:nvCxnSpPr>
        <p:spPr>
          <a:xfrm flipH="1" rot="10800000">
            <a:off x="3329013" y="468014"/>
            <a:ext cx="1122600" cy="175200"/>
          </a:xfrm>
          <a:prstGeom prst="straightConnector1">
            <a:avLst/>
          </a:prstGeom>
          <a:noFill/>
          <a:ln cap="flat" cmpd="sng" w="9525">
            <a:solidFill>
              <a:schemeClr val="accent1"/>
            </a:solidFill>
            <a:prstDash val="solid"/>
            <a:miter lim="800000"/>
            <a:headEnd len="sm" w="sm" type="none"/>
            <a:tailEnd len="sm" w="sm" type="none"/>
          </a:ln>
        </p:spPr>
      </p:cxnSp>
      <p:cxnSp>
        <p:nvCxnSpPr>
          <p:cNvPr id="480" name="Google Shape;480;p48"/>
          <p:cNvCxnSpPr>
            <a:stCxn id="471" idx="5"/>
            <a:endCxn id="478" idx="1"/>
          </p:cNvCxnSpPr>
          <p:nvPr/>
        </p:nvCxnSpPr>
        <p:spPr>
          <a:xfrm>
            <a:off x="3329013" y="1068728"/>
            <a:ext cx="931200" cy="477300"/>
          </a:xfrm>
          <a:prstGeom prst="straightConnector1">
            <a:avLst/>
          </a:prstGeom>
          <a:noFill/>
          <a:ln cap="flat" cmpd="sng" w="9525">
            <a:solidFill>
              <a:schemeClr val="accent1"/>
            </a:solidFill>
            <a:prstDash val="solid"/>
            <a:miter lim="800000"/>
            <a:headEnd len="sm" w="sm" type="none"/>
            <a:tailEnd len="sm" w="sm" type="none"/>
          </a:ln>
        </p:spPr>
      </p:cxnSp>
      <p:sp>
        <p:nvSpPr>
          <p:cNvPr id="481" name="Google Shape;481;p48"/>
          <p:cNvSpPr/>
          <p:nvPr/>
        </p:nvSpPr>
        <p:spPr>
          <a:xfrm>
            <a:off x="3750523" y="241171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cxnSp>
        <p:nvCxnSpPr>
          <p:cNvPr id="482" name="Google Shape;482;p48"/>
          <p:cNvCxnSpPr>
            <a:stCxn id="473" idx="6"/>
            <a:endCxn id="481" idx="1"/>
          </p:cNvCxnSpPr>
          <p:nvPr/>
        </p:nvCxnSpPr>
        <p:spPr>
          <a:xfrm>
            <a:off x="2770101" y="1779137"/>
            <a:ext cx="1079700" cy="720600"/>
          </a:xfrm>
          <a:prstGeom prst="straightConnector1">
            <a:avLst/>
          </a:prstGeom>
          <a:noFill/>
          <a:ln cap="flat" cmpd="sng" w="9525">
            <a:solidFill>
              <a:schemeClr val="accent1"/>
            </a:solidFill>
            <a:prstDash val="solid"/>
            <a:miter lim="800000"/>
            <a:headEnd len="sm" w="sm" type="none"/>
            <a:tailEnd len="sm" w="sm" type="none"/>
          </a:ln>
        </p:spPr>
      </p:cxnSp>
      <p:sp>
        <p:nvSpPr>
          <p:cNvPr id="483" name="Google Shape;483;p48"/>
          <p:cNvSpPr/>
          <p:nvPr/>
        </p:nvSpPr>
        <p:spPr>
          <a:xfrm>
            <a:off x="5417127" y="106872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cxnSp>
        <p:nvCxnSpPr>
          <p:cNvPr id="484" name="Google Shape;484;p48"/>
          <p:cNvCxnSpPr>
            <a:stCxn id="478" idx="2"/>
          </p:cNvCxnSpPr>
          <p:nvPr/>
        </p:nvCxnSpPr>
        <p:spPr>
          <a:xfrm flipH="1">
            <a:off x="1110935" y="1758641"/>
            <a:ext cx="3049800" cy="954000"/>
          </a:xfrm>
          <a:prstGeom prst="straightConnector1">
            <a:avLst/>
          </a:prstGeom>
          <a:noFill/>
          <a:ln cap="flat" cmpd="sng" w="9525">
            <a:solidFill>
              <a:schemeClr val="accent1"/>
            </a:solidFill>
            <a:prstDash val="solid"/>
            <a:miter lim="800000"/>
            <a:headEnd len="sm" w="sm" type="none"/>
            <a:tailEnd len="sm" w="sm" type="none"/>
          </a:ln>
        </p:spPr>
      </p:cxnSp>
      <p:cxnSp>
        <p:nvCxnSpPr>
          <p:cNvPr id="485" name="Google Shape;485;p48"/>
          <p:cNvCxnSpPr>
            <a:stCxn id="483" idx="2"/>
            <a:endCxn id="478" idx="7"/>
          </p:cNvCxnSpPr>
          <p:nvPr/>
        </p:nvCxnSpPr>
        <p:spPr>
          <a:xfrm flipH="1">
            <a:off x="4740327" y="1369612"/>
            <a:ext cx="676800" cy="176400"/>
          </a:xfrm>
          <a:prstGeom prst="straightConnector1">
            <a:avLst/>
          </a:prstGeom>
          <a:noFill/>
          <a:ln cap="flat" cmpd="sng" w="9525">
            <a:solidFill>
              <a:schemeClr val="accent1"/>
            </a:solidFill>
            <a:prstDash val="solid"/>
            <a:miter lim="800000"/>
            <a:headEnd len="sm" w="sm" type="none"/>
            <a:tailEnd len="sm" w="sm" type="none"/>
          </a:ln>
        </p:spPr>
      </p:cxnSp>
      <p:sp>
        <p:nvSpPr>
          <p:cNvPr id="486" name="Google Shape;486;p48"/>
          <p:cNvSpPr/>
          <p:nvPr/>
        </p:nvSpPr>
        <p:spPr>
          <a:xfrm>
            <a:off x="5712747" y="2911386"/>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cxnSp>
        <p:nvCxnSpPr>
          <p:cNvPr id="487" name="Google Shape;487;p48"/>
          <p:cNvCxnSpPr>
            <a:stCxn id="483" idx="4"/>
            <a:endCxn id="486" idx="0"/>
          </p:cNvCxnSpPr>
          <p:nvPr/>
        </p:nvCxnSpPr>
        <p:spPr>
          <a:xfrm>
            <a:off x="5756563" y="1670496"/>
            <a:ext cx="295500" cy="1240800"/>
          </a:xfrm>
          <a:prstGeom prst="straightConnector1">
            <a:avLst/>
          </a:prstGeom>
          <a:noFill/>
          <a:ln cap="flat" cmpd="sng" w="9525">
            <a:solidFill>
              <a:schemeClr val="accent1"/>
            </a:solidFill>
            <a:prstDash val="solid"/>
            <a:miter lim="800000"/>
            <a:headEnd len="sm" w="sm" type="none"/>
            <a:tailEnd len="sm" w="sm" type="none"/>
          </a:ln>
        </p:spPr>
      </p:cxnSp>
      <p:sp>
        <p:nvSpPr>
          <p:cNvPr id="488" name="Google Shape;488;p48"/>
          <p:cNvSpPr/>
          <p:nvPr/>
        </p:nvSpPr>
        <p:spPr>
          <a:xfrm>
            <a:off x="4061316" y="370517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89" name="Google Shape;489;p48"/>
          <p:cNvSpPr/>
          <p:nvPr/>
        </p:nvSpPr>
        <p:spPr>
          <a:xfrm>
            <a:off x="5417127" y="4585736"/>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cxnSp>
        <p:nvCxnSpPr>
          <p:cNvPr id="490" name="Google Shape;490;p48"/>
          <p:cNvCxnSpPr>
            <a:stCxn id="486" idx="4"/>
            <a:endCxn id="489" idx="7"/>
          </p:cNvCxnSpPr>
          <p:nvPr/>
        </p:nvCxnSpPr>
        <p:spPr>
          <a:xfrm flipH="1">
            <a:off x="5996683" y="3513154"/>
            <a:ext cx="55500" cy="1160700"/>
          </a:xfrm>
          <a:prstGeom prst="straightConnector1">
            <a:avLst/>
          </a:prstGeom>
          <a:noFill/>
          <a:ln cap="flat" cmpd="sng" w="9525">
            <a:solidFill>
              <a:schemeClr val="accent1"/>
            </a:solidFill>
            <a:prstDash val="solid"/>
            <a:miter lim="800000"/>
            <a:headEnd len="sm" w="sm" type="none"/>
            <a:tailEnd len="sm" w="sm" type="none"/>
          </a:ln>
        </p:spPr>
      </p:cxnSp>
      <p:cxnSp>
        <p:nvCxnSpPr>
          <p:cNvPr id="491" name="Google Shape;491;p48"/>
          <p:cNvCxnSpPr>
            <a:stCxn id="486" idx="2"/>
            <a:endCxn id="488" idx="7"/>
          </p:cNvCxnSpPr>
          <p:nvPr/>
        </p:nvCxnSpPr>
        <p:spPr>
          <a:xfrm flipH="1">
            <a:off x="4640847" y="3212270"/>
            <a:ext cx="1071900" cy="581100"/>
          </a:xfrm>
          <a:prstGeom prst="straightConnector1">
            <a:avLst/>
          </a:prstGeom>
          <a:noFill/>
          <a:ln cap="flat" cmpd="sng" w="9525">
            <a:solidFill>
              <a:schemeClr val="accent1"/>
            </a:solidFill>
            <a:prstDash val="solid"/>
            <a:miter lim="800000"/>
            <a:headEnd len="sm" w="sm" type="none"/>
            <a:tailEnd len="sm" w="sm" type="none"/>
          </a:ln>
        </p:spPr>
      </p:cxnSp>
      <p:cxnSp>
        <p:nvCxnSpPr>
          <p:cNvPr id="492" name="Google Shape;492;p48"/>
          <p:cNvCxnSpPr>
            <a:stCxn id="477" idx="4"/>
            <a:endCxn id="489" idx="0"/>
          </p:cNvCxnSpPr>
          <p:nvPr/>
        </p:nvCxnSpPr>
        <p:spPr>
          <a:xfrm>
            <a:off x="4790963" y="769031"/>
            <a:ext cx="965700" cy="3816600"/>
          </a:xfrm>
          <a:prstGeom prst="straightConnector1">
            <a:avLst/>
          </a:prstGeom>
          <a:noFill/>
          <a:ln cap="flat" cmpd="sng" w="9525">
            <a:solidFill>
              <a:schemeClr val="accent1"/>
            </a:solidFill>
            <a:prstDash val="solid"/>
            <a:miter lim="800000"/>
            <a:headEnd len="sm" w="sm" type="none"/>
            <a:tailEnd len="sm" w="sm" type="none"/>
          </a:ln>
        </p:spPr>
      </p:cxnSp>
      <p:cxnSp>
        <p:nvCxnSpPr>
          <p:cNvPr id="493" name="Google Shape;493;p48"/>
          <p:cNvCxnSpPr>
            <a:stCxn id="481" idx="4"/>
            <a:endCxn id="488" idx="1"/>
          </p:cNvCxnSpPr>
          <p:nvPr/>
        </p:nvCxnSpPr>
        <p:spPr>
          <a:xfrm>
            <a:off x="4089960" y="3013486"/>
            <a:ext cx="70800" cy="779700"/>
          </a:xfrm>
          <a:prstGeom prst="straightConnector1">
            <a:avLst/>
          </a:prstGeom>
          <a:noFill/>
          <a:ln cap="flat" cmpd="sng" w="9525">
            <a:solidFill>
              <a:schemeClr val="accent1"/>
            </a:solidFill>
            <a:prstDash val="solid"/>
            <a:miter lim="800000"/>
            <a:headEnd len="sm" w="sm" type="none"/>
            <a:tailEnd len="sm" w="sm" type="none"/>
          </a:ln>
        </p:spPr>
      </p:cxnSp>
      <p:sp>
        <p:nvSpPr>
          <p:cNvPr id="494" name="Google Shape;494;p48"/>
          <p:cNvSpPr/>
          <p:nvPr/>
        </p:nvSpPr>
        <p:spPr>
          <a:xfrm>
            <a:off x="2070516" y="3513152"/>
            <a:ext cx="678900" cy="601800"/>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cxnSp>
        <p:nvCxnSpPr>
          <p:cNvPr id="495" name="Google Shape;495;p48"/>
          <p:cNvCxnSpPr>
            <a:stCxn id="494" idx="2"/>
            <a:endCxn id="472" idx="5"/>
          </p:cNvCxnSpPr>
          <p:nvPr/>
        </p:nvCxnSpPr>
        <p:spPr>
          <a:xfrm rot="10800000">
            <a:off x="1011516" y="3044552"/>
            <a:ext cx="1059000" cy="769500"/>
          </a:xfrm>
          <a:prstGeom prst="straightConnector1">
            <a:avLst/>
          </a:prstGeom>
          <a:noFill/>
          <a:ln cap="flat" cmpd="sng" w="9525">
            <a:solidFill>
              <a:schemeClr val="accent1"/>
            </a:solidFill>
            <a:prstDash val="solid"/>
            <a:miter lim="800000"/>
            <a:headEnd len="sm" w="sm" type="none"/>
            <a:tailEnd len="sm" w="sm" type="none"/>
          </a:ln>
        </p:spPr>
      </p:cxnSp>
      <p:cxnSp>
        <p:nvCxnSpPr>
          <p:cNvPr id="496" name="Google Shape;496;p48"/>
          <p:cNvCxnSpPr>
            <a:stCxn id="488" idx="2"/>
            <a:endCxn id="494" idx="5"/>
          </p:cNvCxnSpPr>
          <p:nvPr/>
        </p:nvCxnSpPr>
        <p:spPr>
          <a:xfrm flipH="1">
            <a:off x="2650116" y="4006061"/>
            <a:ext cx="1411200" cy="2070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pSp>
        <p:nvGrpSpPr>
          <p:cNvPr id="502" name="Google Shape;502;p49"/>
          <p:cNvGrpSpPr/>
          <p:nvPr/>
        </p:nvGrpSpPr>
        <p:grpSpPr>
          <a:xfrm>
            <a:off x="1974847" y="501775"/>
            <a:ext cx="8035633" cy="5940588"/>
            <a:chOff x="1974847" y="501775"/>
            <a:chExt cx="8035633" cy="5940588"/>
          </a:xfrm>
        </p:grpSpPr>
        <p:sp>
          <p:nvSpPr>
            <p:cNvPr id="503" name="Google Shape;503;p49"/>
            <p:cNvSpPr/>
            <p:nvPr/>
          </p:nvSpPr>
          <p:spPr>
            <a:xfrm>
              <a:off x="401032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4" name="Google Shape;504;p49"/>
            <p:cNvSpPr/>
            <p:nvPr/>
          </p:nvSpPr>
          <p:spPr>
            <a:xfrm>
              <a:off x="703175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5" name="Google Shape;505;p49"/>
            <p:cNvSpPr/>
            <p:nvPr/>
          </p:nvSpPr>
          <p:spPr>
            <a:xfrm>
              <a:off x="933160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6" name="Google Shape;506;p49"/>
            <p:cNvSpPr/>
            <p:nvPr/>
          </p:nvSpPr>
          <p:spPr>
            <a:xfrm>
              <a:off x="703175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p49"/>
            <p:cNvSpPr/>
            <p:nvPr/>
          </p:nvSpPr>
          <p:spPr>
            <a:xfrm>
              <a:off x="401032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Google Shape;508;p49"/>
            <p:cNvSpPr/>
            <p:nvPr/>
          </p:nvSpPr>
          <p:spPr>
            <a:xfrm>
              <a:off x="197484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9" name="Google Shape;509;p49"/>
            <p:cNvSpPr/>
            <p:nvPr/>
          </p:nvSpPr>
          <p:spPr>
            <a:xfrm>
              <a:off x="3023204"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0" name="Google Shape;510;p49"/>
            <p:cNvSpPr/>
            <p:nvPr/>
          </p:nvSpPr>
          <p:spPr>
            <a:xfrm>
              <a:off x="4027090" y="456507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1" name="Google Shape;511;p49"/>
            <p:cNvSpPr/>
            <p:nvPr/>
          </p:nvSpPr>
          <p:spPr>
            <a:xfrm>
              <a:off x="7009934" y="458193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2" name="Google Shape;512;p49"/>
            <p:cNvSpPr/>
            <p:nvPr/>
          </p:nvSpPr>
          <p:spPr>
            <a:xfrm>
              <a:off x="8172410"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3" name="Google Shape;513;p49"/>
            <p:cNvSpPr/>
            <p:nvPr/>
          </p:nvSpPr>
          <p:spPr>
            <a:xfrm>
              <a:off x="7031751" y="194008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4" name="Google Shape;514;p49"/>
            <p:cNvSpPr/>
            <p:nvPr/>
          </p:nvSpPr>
          <p:spPr>
            <a:xfrm>
              <a:off x="4142043" y="185409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15" name="Google Shape;515;p49"/>
            <p:cNvCxnSpPr>
              <a:stCxn id="503" idx="6"/>
              <a:endCxn id="504" idx="2"/>
            </p:cNvCxnSpPr>
            <p:nvPr/>
          </p:nvCxnSpPr>
          <p:spPr>
            <a:xfrm>
              <a:off x="4689195" y="80265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16" name="Google Shape;516;p49"/>
            <p:cNvCxnSpPr>
              <a:stCxn id="504" idx="5"/>
              <a:endCxn id="505" idx="1"/>
            </p:cNvCxnSpPr>
            <p:nvPr/>
          </p:nvCxnSpPr>
          <p:spPr>
            <a:xfrm>
              <a:off x="7611207" y="1015416"/>
              <a:ext cx="1819800" cy="2266200"/>
            </a:xfrm>
            <a:prstGeom prst="straightConnector1">
              <a:avLst/>
            </a:prstGeom>
            <a:noFill/>
            <a:ln cap="flat" cmpd="sng" w="19050">
              <a:solidFill>
                <a:schemeClr val="accent1"/>
              </a:solidFill>
              <a:prstDash val="solid"/>
              <a:miter lim="800000"/>
              <a:headEnd len="sm" w="sm" type="none"/>
              <a:tailEnd len="sm" w="sm" type="none"/>
            </a:ln>
          </p:spPr>
        </p:cxnSp>
        <p:cxnSp>
          <p:nvCxnSpPr>
            <p:cNvPr id="517" name="Google Shape;517;p49"/>
            <p:cNvCxnSpPr>
              <a:stCxn id="505" idx="3"/>
              <a:endCxn id="506" idx="7"/>
            </p:cNvCxnSpPr>
            <p:nvPr/>
          </p:nvCxnSpPr>
          <p:spPr>
            <a:xfrm flipH="1">
              <a:off x="7611226" y="3707114"/>
              <a:ext cx="18198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18" name="Google Shape;518;p49"/>
            <p:cNvCxnSpPr>
              <a:stCxn id="506" idx="2"/>
              <a:endCxn id="507" idx="6"/>
            </p:cNvCxnSpPr>
            <p:nvPr/>
          </p:nvCxnSpPr>
          <p:spPr>
            <a:xfrm rot="10800000">
              <a:off x="4689052" y="614147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19" name="Google Shape;519;p49"/>
            <p:cNvCxnSpPr>
              <a:stCxn id="507" idx="1"/>
              <a:endCxn id="508" idx="5"/>
            </p:cNvCxnSpPr>
            <p:nvPr/>
          </p:nvCxnSpPr>
          <p:spPr>
            <a:xfrm rot="10800000">
              <a:off x="2554241" y="3707222"/>
              <a:ext cx="15555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20" name="Google Shape;520;p49"/>
            <p:cNvCxnSpPr>
              <a:stCxn id="503" idx="3"/>
            </p:cNvCxnSpPr>
            <p:nvPr/>
          </p:nvCxnSpPr>
          <p:spPr>
            <a:xfrm flipH="1">
              <a:off x="2443541" y="1015416"/>
              <a:ext cx="1666200" cy="2205900"/>
            </a:xfrm>
            <a:prstGeom prst="straightConnector1">
              <a:avLst/>
            </a:prstGeom>
            <a:noFill/>
            <a:ln cap="flat" cmpd="sng" w="19050">
              <a:solidFill>
                <a:schemeClr val="accent1"/>
              </a:solidFill>
              <a:prstDash val="solid"/>
              <a:miter lim="800000"/>
              <a:headEnd len="sm" w="sm" type="none"/>
              <a:tailEnd len="sm" w="sm" type="none"/>
            </a:ln>
          </p:spPr>
        </p:cxnSp>
        <p:cxnSp>
          <p:nvCxnSpPr>
            <p:cNvPr id="521" name="Google Shape;521;p49"/>
            <p:cNvCxnSpPr>
              <a:stCxn id="503" idx="4"/>
              <a:endCxn id="514" idx="1"/>
            </p:cNvCxnSpPr>
            <p:nvPr/>
          </p:nvCxnSpPr>
          <p:spPr>
            <a:xfrm flipH="1">
              <a:off x="4241458" y="1103543"/>
              <a:ext cx="108300" cy="838800"/>
            </a:xfrm>
            <a:prstGeom prst="straightConnector1">
              <a:avLst/>
            </a:prstGeom>
            <a:noFill/>
            <a:ln cap="flat" cmpd="sng" w="19050">
              <a:solidFill>
                <a:schemeClr val="accent1"/>
              </a:solidFill>
              <a:prstDash val="solid"/>
              <a:miter lim="800000"/>
              <a:headEnd len="sm" w="sm" type="none"/>
              <a:tailEnd len="sm" w="sm" type="none"/>
            </a:ln>
          </p:spPr>
        </p:cxnSp>
        <p:cxnSp>
          <p:nvCxnSpPr>
            <p:cNvPr id="522" name="Google Shape;522;p49"/>
            <p:cNvCxnSpPr>
              <a:stCxn id="509" idx="2"/>
              <a:endCxn id="508" idx="6"/>
            </p:cNvCxnSpPr>
            <p:nvPr/>
          </p:nvCxnSpPr>
          <p:spPr>
            <a:xfrm rot="10800000">
              <a:off x="2653604" y="3494465"/>
              <a:ext cx="3696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23" name="Google Shape;523;p49"/>
            <p:cNvCxnSpPr>
              <a:stCxn id="506" idx="0"/>
              <a:endCxn id="511" idx="4"/>
            </p:cNvCxnSpPr>
            <p:nvPr/>
          </p:nvCxnSpPr>
          <p:spPr>
            <a:xfrm rot="10800000">
              <a:off x="7349289" y="5183595"/>
              <a:ext cx="21900" cy="657000"/>
            </a:xfrm>
            <a:prstGeom prst="straightConnector1">
              <a:avLst/>
            </a:prstGeom>
            <a:noFill/>
            <a:ln cap="flat" cmpd="sng" w="19050">
              <a:solidFill>
                <a:schemeClr val="accent1"/>
              </a:solidFill>
              <a:prstDash val="solid"/>
              <a:miter lim="800000"/>
              <a:headEnd len="sm" w="sm" type="none"/>
              <a:tailEnd len="sm" w="sm" type="none"/>
            </a:ln>
          </p:spPr>
        </p:cxnSp>
        <p:cxnSp>
          <p:nvCxnSpPr>
            <p:cNvPr id="524" name="Google Shape;524;p49"/>
            <p:cNvCxnSpPr>
              <a:stCxn id="505" idx="2"/>
              <a:endCxn id="512" idx="6"/>
            </p:cNvCxnSpPr>
            <p:nvPr/>
          </p:nvCxnSpPr>
          <p:spPr>
            <a:xfrm flipH="1">
              <a:off x="8851307" y="3494357"/>
              <a:ext cx="4803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25" name="Google Shape;525;p49"/>
            <p:cNvCxnSpPr>
              <a:stCxn id="512" idx="1"/>
              <a:endCxn id="513" idx="5"/>
            </p:cNvCxnSpPr>
            <p:nvPr/>
          </p:nvCxnSpPr>
          <p:spPr>
            <a:xfrm rot="10800000">
              <a:off x="7611229" y="2453708"/>
              <a:ext cx="660600" cy="855600"/>
            </a:xfrm>
            <a:prstGeom prst="straightConnector1">
              <a:avLst/>
            </a:prstGeom>
            <a:noFill/>
            <a:ln cap="flat" cmpd="sng" w="19050">
              <a:solidFill>
                <a:schemeClr val="accent1"/>
              </a:solidFill>
              <a:prstDash val="solid"/>
              <a:miter lim="800000"/>
              <a:headEnd len="sm" w="sm" type="none"/>
              <a:tailEnd len="sm" w="sm" type="none"/>
            </a:ln>
          </p:spPr>
        </p:cxnSp>
        <p:cxnSp>
          <p:nvCxnSpPr>
            <p:cNvPr id="526" name="Google Shape;526;p49"/>
            <p:cNvCxnSpPr>
              <a:stCxn id="511" idx="7"/>
              <a:endCxn id="512" idx="3"/>
            </p:cNvCxnSpPr>
            <p:nvPr/>
          </p:nvCxnSpPr>
          <p:spPr>
            <a:xfrm flipH="1" rot="10800000">
              <a:off x="7589389" y="3734965"/>
              <a:ext cx="682500" cy="935100"/>
            </a:xfrm>
            <a:prstGeom prst="straightConnector1">
              <a:avLst/>
            </a:prstGeom>
            <a:noFill/>
            <a:ln cap="flat" cmpd="sng" w="19050">
              <a:solidFill>
                <a:schemeClr val="accent1"/>
              </a:solidFill>
              <a:prstDash val="solid"/>
              <a:miter lim="800000"/>
              <a:headEnd len="sm" w="sm" type="none"/>
              <a:tailEnd len="sm" w="sm" type="none"/>
            </a:ln>
          </p:spPr>
        </p:cxnSp>
        <p:cxnSp>
          <p:nvCxnSpPr>
            <p:cNvPr id="527" name="Google Shape;527;p49"/>
            <p:cNvCxnSpPr>
              <a:stCxn id="510" idx="6"/>
              <a:endCxn id="511" idx="2"/>
            </p:cNvCxnSpPr>
            <p:nvPr/>
          </p:nvCxnSpPr>
          <p:spPr>
            <a:xfrm>
              <a:off x="4705963" y="4865956"/>
              <a:ext cx="2304000" cy="16800"/>
            </a:xfrm>
            <a:prstGeom prst="straightConnector1">
              <a:avLst/>
            </a:prstGeom>
            <a:noFill/>
            <a:ln cap="flat" cmpd="sng" w="19050">
              <a:solidFill>
                <a:schemeClr val="accent1"/>
              </a:solidFill>
              <a:prstDash val="solid"/>
              <a:miter lim="800000"/>
              <a:headEnd len="sm" w="sm" type="none"/>
              <a:tailEnd len="sm" w="sm" type="none"/>
            </a:ln>
          </p:spPr>
        </p:cxnSp>
        <p:cxnSp>
          <p:nvCxnSpPr>
            <p:cNvPr id="528" name="Google Shape;528;p49"/>
            <p:cNvCxnSpPr>
              <a:stCxn id="509" idx="5"/>
              <a:endCxn id="510" idx="0"/>
            </p:cNvCxnSpPr>
            <p:nvPr/>
          </p:nvCxnSpPr>
          <p:spPr>
            <a:xfrm>
              <a:off x="3602658" y="3734822"/>
              <a:ext cx="763800" cy="830100"/>
            </a:xfrm>
            <a:prstGeom prst="straightConnector1">
              <a:avLst/>
            </a:prstGeom>
            <a:noFill/>
            <a:ln cap="flat" cmpd="sng" w="19050">
              <a:solidFill>
                <a:schemeClr val="accent1"/>
              </a:solidFill>
              <a:prstDash val="solid"/>
              <a:miter lim="800000"/>
              <a:headEnd len="sm" w="sm" type="none"/>
              <a:tailEnd len="sm" w="sm" type="none"/>
            </a:ln>
          </p:spPr>
        </p:cxnSp>
        <p:cxnSp>
          <p:nvCxnSpPr>
            <p:cNvPr id="529" name="Google Shape;529;p49"/>
            <p:cNvCxnSpPr>
              <a:stCxn id="509" idx="0"/>
              <a:endCxn id="514" idx="3"/>
            </p:cNvCxnSpPr>
            <p:nvPr/>
          </p:nvCxnSpPr>
          <p:spPr>
            <a:xfrm flipH="1" rot="10800000">
              <a:off x="3362640" y="2367681"/>
              <a:ext cx="878700" cy="853500"/>
            </a:xfrm>
            <a:prstGeom prst="straightConnector1">
              <a:avLst/>
            </a:prstGeom>
            <a:noFill/>
            <a:ln cap="flat" cmpd="sng" w="19050">
              <a:solidFill>
                <a:schemeClr val="accent1"/>
              </a:solidFill>
              <a:prstDash val="solid"/>
              <a:miter lim="800000"/>
              <a:headEnd len="sm" w="sm" type="none"/>
              <a:tailEnd len="sm" w="sm" type="none"/>
            </a:ln>
          </p:spPr>
        </p:cxnSp>
        <p:cxnSp>
          <p:nvCxnSpPr>
            <p:cNvPr id="530" name="Google Shape;530;p49"/>
            <p:cNvCxnSpPr>
              <a:stCxn id="513" idx="2"/>
              <a:endCxn id="514" idx="6"/>
            </p:cNvCxnSpPr>
            <p:nvPr/>
          </p:nvCxnSpPr>
          <p:spPr>
            <a:xfrm rot="10800000">
              <a:off x="4821051" y="2154872"/>
              <a:ext cx="2210700" cy="86100"/>
            </a:xfrm>
            <a:prstGeom prst="straightConnector1">
              <a:avLst/>
            </a:prstGeom>
            <a:noFill/>
            <a:ln cap="flat" cmpd="sng" w="19050">
              <a:solidFill>
                <a:schemeClr val="accent1"/>
              </a:solidFill>
              <a:prstDash val="solid"/>
              <a:miter lim="800000"/>
              <a:headEnd len="sm" w="sm" type="none"/>
              <a:tailEnd len="sm" w="sm" type="none"/>
            </a:ln>
          </p:spPr>
        </p:cxn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50"/>
          <p:cNvPicPr preferRelativeResize="0"/>
          <p:nvPr/>
        </p:nvPicPr>
        <p:blipFill rotWithShape="1">
          <a:blip r:embed="rId3">
            <a:alphaModFix/>
          </a:blip>
          <a:srcRect b="0" l="0" r="0" t="0"/>
          <a:stretch/>
        </p:blipFill>
        <p:spPr>
          <a:xfrm>
            <a:off x="360218" y="-471054"/>
            <a:ext cx="11464637" cy="7487634"/>
          </a:xfrm>
          <a:prstGeom prst="rect">
            <a:avLst/>
          </a:prstGeom>
          <a:noFill/>
          <a:ln>
            <a:noFill/>
          </a:ln>
        </p:spPr>
      </p:pic>
      <p:sp>
        <p:nvSpPr>
          <p:cNvPr id="537" name="Google Shape;537;p50"/>
          <p:cNvSpPr/>
          <p:nvPr/>
        </p:nvSpPr>
        <p:spPr>
          <a:xfrm>
            <a:off x="401032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38" name="Google Shape;538;p50"/>
          <p:cNvSpPr/>
          <p:nvPr/>
        </p:nvSpPr>
        <p:spPr>
          <a:xfrm>
            <a:off x="703175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539" name="Google Shape;539;p50"/>
          <p:cNvSpPr/>
          <p:nvPr/>
        </p:nvSpPr>
        <p:spPr>
          <a:xfrm>
            <a:off x="933160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40" name="Google Shape;540;p50"/>
          <p:cNvSpPr/>
          <p:nvPr/>
        </p:nvSpPr>
        <p:spPr>
          <a:xfrm>
            <a:off x="703175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541" name="Google Shape;541;p50"/>
          <p:cNvSpPr/>
          <p:nvPr/>
        </p:nvSpPr>
        <p:spPr>
          <a:xfrm>
            <a:off x="401032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542" name="Google Shape;542;p50"/>
          <p:cNvSpPr/>
          <p:nvPr/>
        </p:nvSpPr>
        <p:spPr>
          <a:xfrm>
            <a:off x="197484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543" name="Google Shape;543;p50"/>
          <p:cNvSpPr/>
          <p:nvPr/>
        </p:nvSpPr>
        <p:spPr>
          <a:xfrm>
            <a:off x="3023204"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544" name="Google Shape;544;p50"/>
          <p:cNvSpPr/>
          <p:nvPr/>
        </p:nvSpPr>
        <p:spPr>
          <a:xfrm>
            <a:off x="4027090" y="456507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545" name="Google Shape;545;p50"/>
          <p:cNvSpPr/>
          <p:nvPr/>
        </p:nvSpPr>
        <p:spPr>
          <a:xfrm>
            <a:off x="7009934" y="458193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546" name="Google Shape;546;p50"/>
          <p:cNvSpPr/>
          <p:nvPr/>
        </p:nvSpPr>
        <p:spPr>
          <a:xfrm>
            <a:off x="8172410"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7" name="Google Shape;547;p50"/>
          <p:cNvSpPr/>
          <p:nvPr/>
        </p:nvSpPr>
        <p:spPr>
          <a:xfrm>
            <a:off x="7031751" y="194008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548" name="Google Shape;548;p50"/>
          <p:cNvSpPr/>
          <p:nvPr/>
        </p:nvSpPr>
        <p:spPr>
          <a:xfrm>
            <a:off x="4142043" y="185409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cxnSp>
        <p:nvCxnSpPr>
          <p:cNvPr id="549" name="Google Shape;549;p50"/>
          <p:cNvCxnSpPr>
            <a:stCxn id="537" idx="6"/>
            <a:endCxn id="538" idx="2"/>
          </p:cNvCxnSpPr>
          <p:nvPr/>
        </p:nvCxnSpPr>
        <p:spPr>
          <a:xfrm>
            <a:off x="4689195" y="80265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50" name="Google Shape;550;p50"/>
          <p:cNvCxnSpPr>
            <a:stCxn id="538" idx="5"/>
            <a:endCxn id="539" idx="1"/>
          </p:cNvCxnSpPr>
          <p:nvPr/>
        </p:nvCxnSpPr>
        <p:spPr>
          <a:xfrm>
            <a:off x="7611207" y="1015416"/>
            <a:ext cx="1819800" cy="2266200"/>
          </a:xfrm>
          <a:prstGeom prst="straightConnector1">
            <a:avLst/>
          </a:prstGeom>
          <a:noFill/>
          <a:ln cap="flat" cmpd="sng" w="19050">
            <a:solidFill>
              <a:schemeClr val="accent1"/>
            </a:solidFill>
            <a:prstDash val="solid"/>
            <a:miter lim="800000"/>
            <a:headEnd len="sm" w="sm" type="none"/>
            <a:tailEnd len="sm" w="sm" type="none"/>
          </a:ln>
        </p:spPr>
      </p:cxnSp>
      <p:cxnSp>
        <p:nvCxnSpPr>
          <p:cNvPr id="551" name="Google Shape;551;p50"/>
          <p:cNvCxnSpPr>
            <a:stCxn id="539" idx="3"/>
            <a:endCxn id="540" idx="7"/>
          </p:cNvCxnSpPr>
          <p:nvPr/>
        </p:nvCxnSpPr>
        <p:spPr>
          <a:xfrm flipH="1">
            <a:off x="7611226" y="3707114"/>
            <a:ext cx="18198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52" name="Google Shape;552;p50"/>
          <p:cNvCxnSpPr>
            <a:stCxn id="540" idx="2"/>
            <a:endCxn id="541" idx="6"/>
          </p:cNvCxnSpPr>
          <p:nvPr/>
        </p:nvCxnSpPr>
        <p:spPr>
          <a:xfrm rot="10800000">
            <a:off x="4689052" y="614147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53" name="Google Shape;553;p50"/>
          <p:cNvCxnSpPr>
            <a:stCxn id="541" idx="1"/>
            <a:endCxn id="542" idx="5"/>
          </p:cNvCxnSpPr>
          <p:nvPr/>
        </p:nvCxnSpPr>
        <p:spPr>
          <a:xfrm rot="10800000">
            <a:off x="2554241" y="3707222"/>
            <a:ext cx="15555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54" name="Google Shape;554;p50"/>
          <p:cNvCxnSpPr>
            <a:stCxn id="537" idx="3"/>
          </p:cNvCxnSpPr>
          <p:nvPr/>
        </p:nvCxnSpPr>
        <p:spPr>
          <a:xfrm flipH="1">
            <a:off x="2443541" y="1015416"/>
            <a:ext cx="1666200" cy="2205900"/>
          </a:xfrm>
          <a:prstGeom prst="straightConnector1">
            <a:avLst/>
          </a:prstGeom>
          <a:noFill/>
          <a:ln cap="flat" cmpd="sng" w="19050">
            <a:solidFill>
              <a:schemeClr val="accent1"/>
            </a:solidFill>
            <a:prstDash val="solid"/>
            <a:miter lim="800000"/>
            <a:headEnd len="sm" w="sm" type="none"/>
            <a:tailEnd len="sm" w="sm" type="none"/>
          </a:ln>
        </p:spPr>
      </p:cxnSp>
      <p:cxnSp>
        <p:nvCxnSpPr>
          <p:cNvPr id="555" name="Google Shape;555;p50"/>
          <p:cNvCxnSpPr>
            <a:stCxn id="537" idx="4"/>
            <a:endCxn id="548" idx="1"/>
          </p:cNvCxnSpPr>
          <p:nvPr/>
        </p:nvCxnSpPr>
        <p:spPr>
          <a:xfrm flipH="1">
            <a:off x="4241458" y="1103543"/>
            <a:ext cx="108300" cy="838800"/>
          </a:xfrm>
          <a:prstGeom prst="straightConnector1">
            <a:avLst/>
          </a:prstGeom>
          <a:noFill/>
          <a:ln cap="flat" cmpd="sng" w="19050">
            <a:solidFill>
              <a:schemeClr val="accent1"/>
            </a:solidFill>
            <a:prstDash val="solid"/>
            <a:miter lim="800000"/>
            <a:headEnd len="sm" w="sm" type="none"/>
            <a:tailEnd len="sm" w="sm" type="none"/>
          </a:ln>
        </p:spPr>
      </p:cxnSp>
      <p:cxnSp>
        <p:nvCxnSpPr>
          <p:cNvPr id="556" name="Google Shape;556;p50"/>
          <p:cNvCxnSpPr>
            <a:stCxn id="543" idx="2"/>
            <a:endCxn id="542" idx="6"/>
          </p:cNvCxnSpPr>
          <p:nvPr/>
        </p:nvCxnSpPr>
        <p:spPr>
          <a:xfrm rot="10800000">
            <a:off x="2653604" y="3494465"/>
            <a:ext cx="3696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57" name="Google Shape;557;p50"/>
          <p:cNvCxnSpPr>
            <a:stCxn id="540" idx="0"/>
            <a:endCxn id="545" idx="4"/>
          </p:cNvCxnSpPr>
          <p:nvPr/>
        </p:nvCxnSpPr>
        <p:spPr>
          <a:xfrm rot="10800000">
            <a:off x="7349289" y="5183595"/>
            <a:ext cx="21900" cy="657000"/>
          </a:xfrm>
          <a:prstGeom prst="straightConnector1">
            <a:avLst/>
          </a:prstGeom>
          <a:noFill/>
          <a:ln cap="flat" cmpd="sng" w="19050">
            <a:solidFill>
              <a:schemeClr val="accent1"/>
            </a:solidFill>
            <a:prstDash val="solid"/>
            <a:miter lim="800000"/>
            <a:headEnd len="sm" w="sm" type="none"/>
            <a:tailEnd len="sm" w="sm" type="none"/>
          </a:ln>
        </p:spPr>
      </p:cxnSp>
      <p:cxnSp>
        <p:nvCxnSpPr>
          <p:cNvPr id="558" name="Google Shape;558;p50"/>
          <p:cNvCxnSpPr>
            <a:stCxn id="539" idx="2"/>
            <a:endCxn id="546" idx="6"/>
          </p:cNvCxnSpPr>
          <p:nvPr/>
        </p:nvCxnSpPr>
        <p:spPr>
          <a:xfrm flipH="1">
            <a:off x="8851307" y="3494357"/>
            <a:ext cx="4803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59" name="Google Shape;559;p50"/>
          <p:cNvCxnSpPr>
            <a:stCxn id="546" idx="1"/>
            <a:endCxn id="547" idx="5"/>
          </p:cNvCxnSpPr>
          <p:nvPr/>
        </p:nvCxnSpPr>
        <p:spPr>
          <a:xfrm rot="10800000">
            <a:off x="7611229" y="2453708"/>
            <a:ext cx="660600" cy="855600"/>
          </a:xfrm>
          <a:prstGeom prst="straightConnector1">
            <a:avLst/>
          </a:prstGeom>
          <a:noFill/>
          <a:ln cap="flat" cmpd="sng" w="19050">
            <a:solidFill>
              <a:schemeClr val="accent1"/>
            </a:solidFill>
            <a:prstDash val="solid"/>
            <a:miter lim="800000"/>
            <a:headEnd len="sm" w="sm" type="none"/>
            <a:tailEnd len="sm" w="sm" type="none"/>
          </a:ln>
        </p:spPr>
      </p:cxnSp>
      <p:cxnSp>
        <p:nvCxnSpPr>
          <p:cNvPr id="560" name="Google Shape;560;p50"/>
          <p:cNvCxnSpPr>
            <a:stCxn id="545" idx="7"/>
            <a:endCxn id="546" idx="3"/>
          </p:cNvCxnSpPr>
          <p:nvPr/>
        </p:nvCxnSpPr>
        <p:spPr>
          <a:xfrm flipH="1" rot="10800000">
            <a:off x="7589389" y="3734965"/>
            <a:ext cx="682500" cy="935100"/>
          </a:xfrm>
          <a:prstGeom prst="straightConnector1">
            <a:avLst/>
          </a:prstGeom>
          <a:noFill/>
          <a:ln cap="flat" cmpd="sng" w="19050">
            <a:solidFill>
              <a:schemeClr val="accent1"/>
            </a:solidFill>
            <a:prstDash val="solid"/>
            <a:miter lim="800000"/>
            <a:headEnd len="sm" w="sm" type="none"/>
            <a:tailEnd len="sm" w="sm" type="none"/>
          </a:ln>
        </p:spPr>
      </p:cxnSp>
      <p:cxnSp>
        <p:nvCxnSpPr>
          <p:cNvPr id="561" name="Google Shape;561;p50"/>
          <p:cNvCxnSpPr>
            <a:stCxn id="544" idx="6"/>
            <a:endCxn id="545" idx="2"/>
          </p:cNvCxnSpPr>
          <p:nvPr/>
        </p:nvCxnSpPr>
        <p:spPr>
          <a:xfrm>
            <a:off x="4705963" y="4865956"/>
            <a:ext cx="2304000" cy="16800"/>
          </a:xfrm>
          <a:prstGeom prst="straightConnector1">
            <a:avLst/>
          </a:prstGeom>
          <a:noFill/>
          <a:ln cap="flat" cmpd="sng" w="19050">
            <a:solidFill>
              <a:schemeClr val="accent1"/>
            </a:solidFill>
            <a:prstDash val="solid"/>
            <a:miter lim="800000"/>
            <a:headEnd len="sm" w="sm" type="none"/>
            <a:tailEnd len="sm" w="sm" type="none"/>
          </a:ln>
        </p:spPr>
      </p:cxnSp>
      <p:cxnSp>
        <p:nvCxnSpPr>
          <p:cNvPr id="562" name="Google Shape;562;p50"/>
          <p:cNvCxnSpPr>
            <a:stCxn id="543" idx="5"/>
            <a:endCxn id="544" idx="0"/>
          </p:cNvCxnSpPr>
          <p:nvPr/>
        </p:nvCxnSpPr>
        <p:spPr>
          <a:xfrm>
            <a:off x="3602658" y="3734822"/>
            <a:ext cx="763800" cy="830100"/>
          </a:xfrm>
          <a:prstGeom prst="straightConnector1">
            <a:avLst/>
          </a:prstGeom>
          <a:noFill/>
          <a:ln cap="flat" cmpd="sng" w="19050">
            <a:solidFill>
              <a:schemeClr val="accent1"/>
            </a:solidFill>
            <a:prstDash val="solid"/>
            <a:miter lim="800000"/>
            <a:headEnd len="sm" w="sm" type="none"/>
            <a:tailEnd len="sm" w="sm" type="none"/>
          </a:ln>
        </p:spPr>
      </p:cxnSp>
      <p:cxnSp>
        <p:nvCxnSpPr>
          <p:cNvPr id="563" name="Google Shape;563;p50"/>
          <p:cNvCxnSpPr>
            <a:stCxn id="543" idx="0"/>
            <a:endCxn id="548" idx="3"/>
          </p:cNvCxnSpPr>
          <p:nvPr/>
        </p:nvCxnSpPr>
        <p:spPr>
          <a:xfrm flipH="1" rot="10800000">
            <a:off x="3362640" y="2367681"/>
            <a:ext cx="878700" cy="853500"/>
          </a:xfrm>
          <a:prstGeom prst="straightConnector1">
            <a:avLst/>
          </a:prstGeom>
          <a:noFill/>
          <a:ln cap="flat" cmpd="sng" w="19050">
            <a:solidFill>
              <a:schemeClr val="accent1"/>
            </a:solidFill>
            <a:prstDash val="solid"/>
            <a:miter lim="800000"/>
            <a:headEnd len="sm" w="sm" type="none"/>
            <a:tailEnd len="sm" w="sm" type="none"/>
          </a:ln>
        </p:spPr>
      </p:cxnSp>
      <p:cxnSp>
        <p:nvCxnSpPr>
          <p:cNvPr id="564" name="Google Shape;564;p50"/>
          <p:cNvCxnSpPr>
            <a:stCxn id="547" idx="2"/>
            <a:endCxn id="548" idx="6"/>
          </p:cNvCxnSpPr>
          <p:nvPr/>
        </p:nvCxnSpPr>
        <p:spPr>
          <a:xfrm rot="10800000">
            <a:off x="4821051" y="2154872"/>
            <a:ext cx="2210700" cy="86100"/>
          </a:xfrm>
          <a:prstGeom prst="straightConnector1">
            <a:avLst/>
          </a:prstGeom>
          <a:noFill/>
          <a:ln cap="flat" cmpd="sng" w="190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8" name="Shape 568"/>
        <p:cNvGrpSpPr/>
        <p:nvPr/>
      </p:nvGrpSpPr>
      <p:grpSpPr>
        <a:xfrm>
          <a:off x="0" y="0"/>
          <a:ext cx="0" cy="0"/>
          <a:chOff x="0" y="0"/>
          <a:chExt cx="0" cy="0"/>
        </a:xfrm>
      </p:grpSpPr>
      <p:grpSp>
        <p:nvGrpSpPr>
          <p:cNvPr id="569" name="Google Shape;569;p51"/>
          <p:cNvGrpSpPr/>
          <p:nvPr/>
        </p:nvGrpSpPr>
        <p:grpSpPr>
          <a:xfrm>
            <a:off x="1974847" y="501775"/>
            <a:ext cx="8035633" cy="5940588"/>
            <a:chOff x="1974847" y="501775"/>
            <a:chExt cx="8035633" cy="5940588"/>
          </a:xfrm>
        </p:grpSpPr>
        <p:sp>
          <p:nvSpPr>
            <p:cNvPr id="570" name="Google Shape;570;p51"/>
            <p:cNvSpPr/>
            <p:nvPr/>
          </p:nvSpPr>
          <p:spPr>
            <a:xfrm>
              <a:off x="401032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71" name="Google Shape;571;p51"/>
            <p:cNvSpPr/>
            <p:nvPr/>
          </p:nvSpPr>
          <p:spPr>
            <a:xfrm>
              <a:off x="703175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572" name="Google Shape;572;p51"/>
            <p:cNvSpPr/>
            <p:nvPr/>
          </p:nvSpPr>
          <p:spPr>
            <a:xfrm>
              <a:off x="933160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73" name="Google Shape;573;p51"/>
            <p:cNvSpPr/>
            <p:nvPr/>
          </p:nvSpPr>
          <p:spPr>
            <a:xfrm>
              <a:off x="703175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574" name="Google Shape;574;p51"/>
            <p:cNvSpPr/>
            <p:nvPr/>
          </p:nvSpPr>
          <p:spPr>
            <a:xfrm>
              <a:off x="401032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575" name="Google Shape;575;p51"/>
            <p:cNvSpPr/>
            <p:nvPr/>
          </p:nvSpPr>
          <p:spPr>
            <a:xfrm>
              <a:off x="197484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576" name="Google Shape;576;p51"/>
            <p:cNvSpPr/>
            <p:nvPr/>
          </p:nvSpPr>
          <p:spPr>
            <a:xfrm>
              <a:off x="3023204"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577" name="Google Shape;577;p51"/>
            <p:cNvSpPr/>
            <p:nvPr/>
          </p:nvSpPr>
          <p:spPr>
            <a:xfrm>
              <a:off x="4027090" y="456507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578" name="Google Shape;578;p51"/>
            <p:cNvSpPr/>
            <p:nvPr/>
          </p:nvSpPr>
          <p:spPr>
            <a:xfrm>
              <a:off x="7009934" y="458193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579" name="Google Shape;579;p51"/>
            <p:cNvSpPr/>
            <p:nvPr/>
          </p:nvSpPr>
          <p:spPr>
            <a:xfrm>
              <a:off x="8172410"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80" name="Google Shape;580;p51"/>
            <p:cNvSpPr/>
            <p:nvPr/>
          </p:nvSpPr>
          <p:spPr>
            <a:xfrm>
              <a:off x="7031751" y="194008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581" name="Google Shape;581;p51"/>
            <p:cNvSpPr/>
            <p:nvPr/>
          </p:nvSpPr>
          <p:spPr>
            <a:xfrm>
              <a:off x="4142043" y="185409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cxnSp>
          <p:nvCxnSpPr>
            <p:cNvPr id="582" name="Google Shape;582;p51"/>
            <p:cNvCxnSpPr>
              <a:stCxn id="570" idx="6"/>
              <a:endCxn id="571" idx="2"/>
            </p:cNvCxnSpPr>
            <p:nvPr/>
          </p:nvCxnSpPr>
          <p:spPr>
            <a:xfrm>
              <a:off x="4689195" y="80265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83" name="Google Shape;583;p51"/>
            <p:cNvCxnSpPr>
              <a:stCxn id="571" idx="5"/>
              <a:endCxn id="572" idx="1"/>
            </p:cNvCxnSpPr>
            <p:nvPr/>
          </p:nvCxnSpPr>
          <p:spPr>
            <a:xfrm>
              <a:off x="7611207" y="1015416"/>
              <a:ext cx="1819800" cy="2266200"/>
            </a:xfrm>
            <a:prstGeom prst="straightConnector1">
              <a:avLst/>
            </a:prstGeom>
            <a:noFill/>
            <a:ln cap="flat" cmpd="sng" w="19050">
              <a:solidFill>
                <a:schemeClr val="accent1"/>
              </a:solidFill>
              <a:prstDash val="solid"/>
              <a:miter lim="800000"/>
              <a:headEnd len="sm" w="sm" type="none"/>
              <a:tailEnd len="sm" w="sm" type="none"/>
            </a:ln>
          </p:spPr>
        </p:cxnSp>
        <p:cxnSp>
          <p:nvCxnSpPr>
            <p:cNvPr id="584" name="Google Shape;584;p51"/>
            <p:cNvCxnSpPr>
              <a:stCxn id="572" idx="3"/>
              <a:endCxn id="573" idx="7"/>
            </p:cNvCxnSpPr>
            <p:nvPr/>
          </p:nvCxnSpPr>
          <p:spPr>
            <a:xfrm flipH="1">
              <a:off x="7611226" y="3707114"/>
              <a:ext cx="18198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85" name="Google Shape;585;p51"/>
            <p:cNvCxnSpPr>
              <a:stCxn id="573" idx="2"/>
              <a:endCxn id="574" idx="6"/>
            </p:cNvCxnSpPr>
            <p:nvPr/>
          </p:nvCxnSpPr>
          <p:spPr>
            <a:xfrm rot="10800000">
              <a:off x="4689052" y="614147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586" name="Google Shape;586;p51"/>
            <p:cNvCxnSpPr>
              <a:stCxn id="574" idx="1"/>
              <a:endCxn id="575" idx="5"/>
            </p:cNvCxnSpPr>
            <p:nvPr/>
          </p:nvCxnSpPr>
          <p:spPr>
            <a:xfrm rot="10800000">
              <a:off x="2554241" y="3707222"/>
              <a:ext cx="15555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587" name="Google Shape;587;p51"/>
            <p:cNvCxnSpPr>
              <a:stCxn id="570" idx="3"/>
            </p:cNvCxnSpPr>
            <p:nvPr/>
          </p:nvCxnSpPr>
          <p:spPr>
            <a:xfrm flipH="1">
              <a:off x="2443541" y="1015416"/>
              <a:ext cx="1666200" cy="2205900"/>
            </a:xfrm>
            <a:prstGeom prst="straightConnector1">
              <a:avLst/>
            </a:prstGeom>
            <a:noFill/>
            <a:ln cap="flat" cmpd="sng" w="19050">
              <a:solidFill>
                <a:schemeClr val="accent1"/>
              </a:solidFill>
              <a:prstDash val="solid"/>
              <a:miter lim="800000"/>
              <a:headEnd len="sm" w="sm" type="none"/>
              <a:tailEnd len="sm" w="sm" type="none"/>
            </a:ln>
          </p:spPr>
        </p:cxnSp>
        <p:cxnSp>
          <p:nvCxnSpPr>
            <p:cNvPr id="588" name="Google Shape;588;p51"/>
            <p:cNvCxnSpPr>
              <a:stCxn id="570" idx="4"/>
              <a:endCxn id="581" idx="1"/>
            </p:cNvCxnSpPr>
            <p:nvPr/>
          </p:nvCxnSpPr>
          <p:spPr>
            <a:xfrm flipH="1">
              <a:off x="4241458" y="1103543"/>
              <a:ext cx="108300" cy="838800"/>
            </a:xfrm>
            <a:prstGeom prst="straightConnector1">
              <a:avLst/>
            </a:prstGeom>
            <a:noFill/>
            <a:ln cap="flat" cmpd="sng" w="19050">
              <a:solidFill>
                <a:schemeClr val="accent1"/>
              </a:solidFill>
              <a:prstDash val="solid"/>
              <a:miter lim="800000"/>
              <a:headEnd len="sm" w="sm" type="none"/>
              <a:tailEnd len="sm" w="sm" type="none"/>
            </a:ln>
          </p:spPr>
        </p:cxnSp>
        <p:cxnSp>
          <p:nvCxnSpPr>
            <p:cNvPr id="589" name="Google Shape;589;p51"/>
            <p:cNvCxnSpPr>
              <a:stCxn id="576" idx="2"/>
              <a:endCxn id="575" idx="6"/>
            </p:cNvCxnSpPr>
            <p:nvPr/>
          </p:nvCxnSpPr>
          <p:spPr>
            <a:xfrm rot="10800000">
              <a:off x="2653604" y="3494465"/>
              <a:ext cx="3696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90" name="Google Shape;590;p51"/>
            <p:cNvCxnSpPr>
              <a:stCxn id="573" idx="0"/>
              <a:endCxn id="578" idx="4"/>
            </p:cNvCxnSpPr>
            <p:nvPr/>
          </p:nvCxnSpPr>
          <p:spPr>
            <a:xfrm rot="10800000">
              <a:off x="7349289" y="5183595"/>
              <a:ext cx="21900" cy="657000"/>
            </a:xfrm>
            <a:prstGeom prst="straightConnector1">
              <a:avLst/>
            </a:prstGeom>
            <a:noFill/>
            <a:ln cap="flat" cmpd="sng" w="19050">
              <a:solidFill>
                <a:schemeClr val="accent1"/>
              </a:solidFill>
              <a:prstDash val="solid"/>
              <a:miter lim="800000"/>
              <a:headEnd len="sm" w="sm" type="none"/>
              <a:tailEnd len="sm" w="sm" type="none"/>
            </a:ln>
          </p:spPr>
        </p:cxnSp>
        <p:cxnSp>
          <p:nvCxnSpPr>
            <p:cNvPr id="591" name="Google Shape;591;p51"/>
            <p:cNvCxnSpPr>
              <a:stCxn id="572" idx="2"/>
              <a:endCxn id="579" idx="6"/>
            </p:cNvCxnSpPr>
            <p:nvPr/>
          </p:nvCxnSpPr>
          <p:spPr>
            <a:xfrm flipH="1">
              <a:off x="8851307" y="3494357"/>
              <a:ext cx="4803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592" name="Google Shape;592;p51"/>
            <p:cNvCxnSpPr>
              <a:stCxn id="579" idx="1"/>
              <a:endCxn id="580" idx="5"/>
            </p:cNvCxnSpPr>
            <p:nvPr/>
          </p:nvCxnSpPr>
          <p:spPr>
            <a:xfrm rot="10800000">
              <a:off x="7611229" y="2453708"/>
              <a:ext cx="660600" cy="855600"/>
            </a:xfrm>
            <a:prstGeom prst="straightConnector1">
              <a:avLst/>
            </a:prstGeom>
            <a:noFill/>
            <a:ln cap="flat" cmpd="sng" w="19050">
              <a:solidFill>
                <a:schemeClr val="accent1"/>
              </a:solidFill>
              <a:prstDash val="solid"/>
              <a:miter lim="800000"/>
              <a:headEnd len="sm" w="sm" type="none"/>
              <a:tailEnd len="sm" w="sm" type="none"/>
            </a:ln>
          </p:spPr>
        </p:cxnSp>
        <p:cxnSp>
          <p:nvCxnSpPr>
            <p:cNvPr id="593" name="Google Shape;593;p51"/>
            <p:cNvCxnSpPr>
              <a:stCxn id="578" idx="7"/>
              <a:endCxn id="579" idx="3"/>
            </p:cNvCxnSpPr>
            <p:nvPr/>
          </p:nvCxnSpPr>
          <p:spPr>
            <a:xfrm flipH="1" rot="10800000">
              <a:off x="7589389" y="3734965"/>
              <a:ext cx="682500" cy="935100"/>
            </a:xfrm>
            <a:prstGeom prst="straightConnector1">
              <a:avLst/>
            </a:prstGeom>
            <a:noFill/>
            <a:ln cap="flat" cmpd="sng" w="19050">
              <a:solidFill>
                <a:schemeClr val="accent1"/>
              </a:solidFill>
              <a:prstDash val="solid"/>
              <a:miter lim="800000"/>
              <a:headEnd len="sm" w="sm" type="none"/>
              <a:tailEnd len="sm" w="sm" type="none"/>
            </a:ln>
          </p:spPr>
        </p:cxnSp>
        <p:cxnSp>
          <p:nvCxnSpPr>
            <p:cNvPr id="594" name="Google Shape;594;p51"/>
            <p:cNvCxnSpPr>
              <a:stCxn id="577" idx="6"/>
              <a:endCxn id="578" idx="2"/>
            </p:cNvCxnSpPr>
            <p:nvPr/>
          </p:nvCxnSpPr>
          <p:spPr>
            <a:xfrm>
              <a:off x="4705963" y="4865956"/>
              <a:ext cx="2304000" cy="16800"/>
            </a:xfrm>
            <a:prstGeom prst="straightConnector1">
              <a:avLst/>
            </a:prstGeom>
            <a:noFill/>
            <a:ln cap="flat" cmpd="sng" w="19050">
              <a:solidFill>
                <a:schemeClr val="accent1"/>
              </a:solidFill>
              <a:prstDash val="solid"/>
              <a:miter lim="800000"/>
              <a:headEnd len="sm" w="sm" type="none"/>
              <a:tailEnd len="sm" w="sm" type="none"/>
            </a:ln>
          </p:spPr>
        </p:cxnSp>
        <p:cxnSp>
          <p:nvCxnSpPr>
            <p:cNvPr id="595" name="Google Shape;595;p51"/>
            <p:cNvCxnSpPr>
              <a:stCxn id="576" idx="5"/>
              <a:endCxn id="577" idx="0"/>
            </p:cNvCxnSpPr>
            <p:nvPr/>
          </p:nvCxnSpPr>
          <p:spPr>
            <a:xfrm>
              <a:off x="3602658" y="3734822"/>
              <a:ext cx="763800" cy="830100"/>
            </a:xfrm>
            <a:prstGeom prst="straightConnector1">
              <a:avLst/>
            </a:prstGeom>
            <a:noFill/>
            <a:ln cap="flat" cmpd="sng" w="19050">
              <a:solidFill>
                <a:schemeClr val="accent1"/>
              </a:solidFill>
              <a:prstDash val="solid"/>
              <a:miter lim="800000"/>
              <a:headEnd len="sm" w="sm" type="none"/>
              <a:tailEnd len="sm" w="sm" type="none"/>
            </a:ln>
          </p:spPr>
        </p:cxnSp>
        <p:cxnSp>
          <p:nvCxnSpPr>
            <p:cNvPr id="596" name="Google Shape;596;p51"/>
            <p:cNvCxnSpPr>
              <a:stCxn id="576" idx="0"/>
              <a:endCxn id="581" idx="3"/>
            </p:cNvCxnSpPr>
            <p:nvPr/>
          </p:nvCxnSpPr>
          <p:spPr>
            <a:xfrm flipH="1" rot="10800000">
              <a:off x="3362640" y="2367681"/>
              <a:ext cx="878700" cy="853500"/>
            </a:xfrm>
            <a:prstGeom prst="straightConnector1">
              <a:avLst/>
            </a:prstGeom>
            <a:noFill/>
            <a:ln cap="flat" cmpd="sng" w="19050">
              <a:solidFill>
                <a:schemeClr val="accent1"/>
              </a:solidFill>
              <a:prstDash val="solid"/>
              <a:miter lim="800000"/>
              <a:headEnd len="sm" w="sm" type="none"/>
              <a:tailEnd len="sm" w="sm" type="none"/>
            </a:ln>
          </p:spPr>
        </p:cxnSp>
        <p:cxnSp>
          <p:nvCxnSpPr>
            <p:cNvPr id="597" name="Google Shape;597;p51"/>
            <p:cNvCxnSpPr>
              <a:stCxn id="580" idx="2"/>
              <a:endCxn id="581" idx="6"/>
            </p:cNvCxnSpPr>
            <p:nvPr/>
          </p:nvCxnSpPr>
          <p:spPr>
            <a:xfrm rot="10800000">
              <a:off x="4821051" y="2154872"/>
              <a:ext cx="2210700" cy="86100"/>
            </a:xfrm>
            <a:prstGeom prst="straightConnector1">
              <a:avLst/>
            </a:prstGeom>
            <a:noFill/>
            <a:ln cap="flat" cmpd="sng" w="19050">
              <a:solidFill>
                <a:schemeClr val="accent1"/>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Algoritmisk tenkning </a:t>
            </a:r>
            <a:endParaRPr/>
          </a:p>
        </p:txBody>
      </p:sp>
      <p:sp>
        <p:nvSpPr>
          <p:cNvPr id="104" name="Google Shape;104;p20"/>
          <p:cNvSpPr txBox="1"/>
          <p:nvPr>
            <p:ph idx="1" type="body"/>
          </p:nvPr>
        </p:nvSpPr>
        <p:spPr>
          <a:xfrm>
            <a:off x="838200" y="15665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03030"/>
              </a:buClr>
              <a:buSzPts val="2800"/>
              <a:buNone/>
            </a:pPr>
            <a:r>
              <a:rPr lang="no-NO" sz="2900">
                <a:solidFill>
                  <a:srgbClr val="303030"/>
                </a:solidFill>
              </a:rPr>
              <a:t>Tilnærme seg problemer på en systematisk måte, både når vi formulerer hva det er vi ønsker å løse og når vi foreslår mulige løsninger. </a:t>
            </a:r>
            <a:endParaRPr sz="2900"/>
          </a:p>
          <a:p>
            <a:pPr indent="0" lvl="0" marL="0" rtl="0" algn="l">
              <a:lnSpc>
                <a:spcPct val="90000"/>
              </a:lnSpc>
              <a:spcBef>
                <a:spcPts val="1000"/>
              </a:spcBef>
              <a:spcAft>
                <a:spcPts val="0"/>
              </a:spcAft>
              <a:buClr>
                <a:schemeClr val="dk1"/>
              </a:buClr>
              <a:buSzPts val="2800"/>
              <a:buNone/>
            </a:pPr>
            <a:r>
              <a:t/>
            </a:r>
            <a:endParaRPr sz="2900">
              <a:solidFill>
                <a:srgbClr val="303030"/>
              </a:solidFill>
            </a:endParaRPr>
          </a:p>
          <a:p>
            <a:pPr indent="0" lvl="0" marL="0" rtl="0" algn="l">
              <a:lnSpc>
                <a:spcPct val="90000"/>
              </a:lnSpc>
              <a:spcBef>
                <a:spcPts val="1000"/>
              </a:spcBef>
              <a:spcAft>
                <a:spcPts val="0"/>
              </a:spcAft>
              <a:buClr>
                <a:srgbClr val="303030"/>
              </a:buClr>
              <a:buSzPts val="2800"/>
              <a:buNone/>
            </a:pPr>
            <a:r>
              <a:rPr lang="no-NO" sz="2900">
                <a:solidFill>
                  <a:srgbClr val="303030"/>
                </a:solidFill>
              </a:rPr>
              <a:t>Vurdere: </a:t>
            </a:r>
            <a:endParaRPr sz="2900"/>
          </a:p>
          <a:p>
            <a:pPr indent="-228600" lvl="0" marL="228600" rtl="0" algn="l">
              <a:lnSpc>
                <a:spcPct val="90000"/>
              </a:lnSpc>
              <a:spcBef>
                <a:spcPts val="1000"/>
              </a:spcBef>
              <a:spcAft>
                <a:spcPts val="0"/>
              </a:spcAft>
              <a:buClr>
                <a:srgbClr val="303030"/>
              </a:buClr>
              <a:buSzPts val="2900"/>
              <a:buFont typeface="Calibri"/>
              <a:buChar char="•"/>
            </a:pPr>
            <a:r>
              <a:rPr lang="no-NO" sz="2900">
                <a:solidFill>
                  <a:srgbClr val="303030"/>
                </a:solidFill>
              </a:rPr>
              <a:t>Hvilke steg som skal til for å løse et problem.  </a:t>
            </a:r>
            <a:endParaRPr sz="2900"/>
          </a:p>
          <a:p>
            <a:pPr indent="-228600" lvl="0" marL="228600" rtl="0" algn="l">
              <a:lnSpc>
                <a:spcPct val="90000"/>
              </a:lnSpc>
              <a:spcBef>
                <a:spcPts val="1000"/>
              </a:spcBef>
              <a:spcAft>
                <a:spcPts val="0"/>
              </a:spcAft>
              <a:buClr>
                <a:schemeClr val="dk1"/>
              </a:buClr>
              <a:buSzPts val="2900"/>
              <a:buFont typeface="Calibri"/>
              <a:buChar char="•"/>
            </a:pPr>
            <a:r>
              <a:rPr lang="no-NO" sz="2900"/>
              <a:t>Hvilke steg kan løses av en datamaskin og hva som bør overlates til mennesker. </a:t>
            </a:r>
            <a:endParaRPr sz="2900"/>
          </a:p>
          <a:p>
            <a:pPr indent="-50800" lvl="0" marL="228600" rtl="0" algn="l">
              <a:lnSpc>
                <a:spcPct val="90000"/>
              </a:lnSpc>
              <a:spcBef>
                <a:spcPts val="1000"/>
              </a:spcBef>
              <a:spcAft>
                <a:spcPts val="0"/>
              </a:spcAft>
              <a:buClr>
                <a:schemeClr val="dk1"/>
              </a:buClr>
              <a:buSzPts val="2800"/>
              <a:buNone/>
            </a:pPr>
            <a:r>
              <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52"/>
          <p:cNvGrpSpPr/>
          <p:nvPr/>
        </p:nvGrpSpPr>
        <p:grpSpPr>
          <a:xfrm>
            <a:off x="7714417" y="212283"/>
            <a:ext cx="4044948" cy="3802063"/>
            <a:chOff x="2573381" y="300446"/>
            <a:chExt cx="6174378" cy="5708470"/>
          </a:xfrm>
        </p:grpSpPr>
        <p:sp>
          <p:nvSpPr>
            <p:cNvPr id="604" name="Google Shape;604;p52"/>
            <p:cNvSpPr/>
            <p:nvPr/>
          </p:nvSpPr>
          <p:spPr>
            <a:xfrm>
              <a:off x="4114799"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05" name="Google Shape;605;p52"/>
            <p:cNvSpPr/>
            <p:nvPr/>
          </p:nvSpPr>
          <p:spPr>
            <a:xfrm>
              <a:off x="5656217" y="300446"/>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606" name="Google Shape;606;p52"/>
            <p:cNvSpPr/>
            <p:nvPr/>
          </p:nvSpPr>
          <p:spPr>
            <a:xfrm>
              <a:off x="257338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7" name="Google Shape;607;p52"/>
            <p:cNvSpPr/>
            <p:nvPr/>
          </p:nvSpPr>
          <p:spPr>
            <a:xfrm>
              <a:off x="4114799"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608" name="Google Shape;608;p52"/>
            <p:cNvSpPr/>
            <p:nvPr/>
          </p:nvSpPr>
          <p:spPr>
            <a:xfrm>
              <a:off x="5664923"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609" name="Google Shape;609;p52"/>
            <p:cNvSpPr/>
            <p:nvPr/>
          </p:nvSpPr>
          <p:spPr>
            <a:xfrm>
              <a:off x="7206341" y="1737360"/>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610" name="Google Shape;610;p52"/>
            <p:cNvSpPr/>
            <p:nvPr/>
          </p:nvSpPr>
          <p:spPr>
            <a:xfrm>
              <a:off x="257338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611" name="Google Shape;611;p52"/>
            <p:cNvSpPr/>
            <p:nvPr/>
          </p:nvSpPr>
          <p:spPr>
            <a:xfrm>
              <a:off x="4114799"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612" name="Google Shape;612;p52"/>
            <p:cNvSpPr/>
            <p:nvPr/>
          </p:nvSpPr>
          <p:spPr>
            <a:xfrm>
              <a:off x="5664923"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613" name="Google Shape;613;p52"/>
            <p:cNvSpPr/>
            <p:nvPr/>
          </p:nvSpPr>
          <p:spPr>
            <a:xfrm>
              <a:off x="7206341" y="3161212"/>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614" name="Google Shape;614;p52"/>
            <p:cNvSpPr/>
            <p:nvPr/>
          </p:nvSpPr>
          <p:spPr>
            <a:xfrm>
              <a:off x="4114799"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615" name="Google Shape;615;p52"/>
            <p:cNvSpPr/>
            <p:nvPr/>
          </p:nvSpPr>
          <p:spPr>
            <a:xfrm>
              <a:off x="5656217" y="4585064"/>
              <a:ext cx="1541418" cy="14238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descr="Fototapet Hest sjakk bonde tegneserie illustrasjon • Pixers® - Vi lever for  forandring" id="616" name="Google Shape;616;p52"/>
            <p:cNvPicPr preferRelativeResize="0"/>
            <p:nvPr/>
          </p:nvPicPr>
          <p:blipFill rotWithShape="1">
            <a:blip r:embed="rId3">
              <a:alphaModFix/>
            </a:blip>
            <a:srcRect b="0" l="0" r="0" t="0"/>
            <a:stretch/>
          </p:blipFill>
          <p:spPr>
            <a:xfrm>
              <a:off x="4486912" y="457200"/>
              <a:ext cx="601180" cy="1110344"/>
            </a:xfrm>
            <a:prstGeom prst="rect">
              <a:avLst/>
            </a:prstGeom>
            <a:noFill/>
            <a:ln>
              <a:noFill/>
            </a:ln>
          </p:spPr>
        </p:pic>
      </p:grpSp>
      <p:grpSp>
        <p:nvGrpSpPr>
          <p:cNvPr id="617" name="Google Shape;617;p52"/>
          <p:cNvGrpSpPr/>
          <p:nvPr/>
        </p:nvGrpSpPr>
        <p:grpSpPr>
          <a:xfrm>
            <a:off x="101738" y="151895"/>
            <a:ext cx="5234577" cy="4058373"/>
            <a:chOff x="431932" y="167263"/>
            <a:chExt cx="5959688" cy="5020241"/>
          </a:xfrm>
        </p:grpSpPr>
        <p:sp>
          <p:nvSpPr>
            <p:cNvPr id="618" name="Google Shape;618;p52"/>
            <p:cNvSpPr/>
            <p:nvPr/>
          </p:nvSpPr>
          <p:spPr>
            <a:xfrm>
              <a:off x="771369" y="104823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19" name="Google Shape;619;p52"/>
            <p:cNvSpPr/>
            <p:nvPr/>
          </p:nvSpPr>
          <p:spPr>
            <a:xfrm>
              <a:off x="2749559" y="55508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620" name="Google Shape;620;p52"/>
            <p:cNvSpPr/>
            <p:nvPr/>
          </p:nvSpPr>
          <p:spPr>
            <a:xfrm>
              <a:off x="431932" y="2530969"/>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621" name="Google Shape;621;p52"/>
            <p:cNvSpPr/>
            <p:nvPr/>
          </p:nvSpPr>
          <p:spPr>
            <a:xfrm>
              <a:off x="2091228" y="147825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cxnSp>
          <p:nvCxnSpPr>
            <p:cNvPr id="622" name="Google Shape;622;p52"/>
            <p:cNvCxnSpPr>
              <a:stCxn id="618" idx="7"/>
              <a:endCxn id="619" idx="2"/>
            </p:cNvCxnSpPr>
            <p:nvPr/>
          </p:nvCxnSpPr>
          <p:spPr>
            <a:xfrm flipH="1" rot="10800000">
              <a:off x="1350823" y="855859"/>
              <a:ext cx="1398600" cy="280500"/>
            </a:xfrm>
            <a:prstGeom prst="straightConnector1">
              <a:avLst/>
            </a:prstGeom>
            <a:noFill/>
            <a:ln cap="flat" cmpd="sng" w="9525">
              <a:solidFill>
                <a:schemeClr val="accent1"/>
              </a:solidFill>
              <a:prstDash val="solid"/>
              <a:miter lim="800000"/>
              <a:headEnd len="sm" w="sm" type="none"/>
              <a:tailEnd len="sm" w="sm" type="none"/>
            </a:ln>
          </p:spPr>
        </p:cxnSp>
        <p:cxnSp>
          <p:nvCxnSpPr>
            <p:cNvPr id="623" name="Google Shape;623;p52"/>
            <p:cNvCxnSpPr>
              <a:stCxn id="618" idx="5"/>
              <a:endCxn id="621" idx="1"/>
            </p:cNvCxnSpPr>
            <p:nvPr/>
          </p:nvCxnSpPr>
          <p:spPr>
            <a:xfrm>
              <a:off x="1350823" y="1561873"/>
              <a:ext cx="839700" cy="4500"/>
            </a:xfrm>
            <a:prstGeom prst="straightConnector1">
              <a:avLst/>
            </a:prstGeom>
            <a:noFill/>
            <a:ln cap="flat" cmpd="sng" w="9525">
              <a:solidFill>
                <a:schemeClr val="accent1"/>
              </a:solidFill>
              <a:prstDash val="solid"/>
              <a:miter lim="800000"/>
              <a:headEnd len="sm" w="sm" type="none"/>
              <a:tailEnd len="sm" w="sm" type="none"/>
            </a:ln>
          </p:spPr>
        </p:cxnSp>
        <p:cxnSp>
          <p:nvCxnSpPr>
            <p:cNvPr id="624" name="Google Shape;624;p52"/>
            <p:cNvCxnSpPr>
              <a:stCxn id="618" idx="4"/>
              <a:endCxn id="620" idx="0"/>
            </p:cNvCxnSpPr>
            <p:nvPr/>
          </p:nvCxnSpPr>
          <p:spPr>
            <a:xfrm flipH="1">
              <a:off x="771505" y="1650000"/>
              <a:ext cx="339300" cy="881100"/>
            </a:xfrm>
            <a:prstGeom prst="straightConnector1">
              <a:avLst/>
            </a:prstGeom>
            <a:noFill/>
            <a:ln cap="flat" cmpd="sng" w="9525">
              <a:solidFill>
                <a:schemeClr val="accent1"/>
              </a:solidFill>
              <a:prstDash val="solid"/>
              <a:miter lim="800000"/>
              <a:headEnd len="sm" w="sm" type="none"/>
              <a:tailEnd len="sm" w="sm" type="none"/>
            </a:ln>
          </p:spPr>
        </p:cxnSp>
        <p:sp>
          <p:nvSpPr>
            <p:cNvPr id="625" name="Google Shape;625;p52"/>
            <p:cNvSpPr/>
            <p:nvPr/>
          </p:nvSpPr>
          <p:spPr>
            <a:xfrm>
              <a:off x="4451527" y="16726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626" name="Google Shape;626;p52"/>
            <p:cNvSpPr/>
            <p:nvPr/>
          </p:nvSpPr>
          <p:spPr>
            <a:xfrm>
              <a:off x="4160735" y="145775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cxnSp>
          <p:nvCxnSpPr>
            <p:cNvPr id="627" name="Google Shape;627;p52"/>
            <p:cNvCxnSpPr>
              <a:stCxn id="619" idx="7"/>
              <a:endCxn id="625" idx="2"/>
            </p:cNvCxnSpPr>
            <p:nvPr/>
          </p:nvCxnSpPr>
          <p:spPr>
            <a:xfrm flipH="1" rot="10800000">
              <a:off x="3329013" y="468014"/>
              <a:ext cx="1122600" cy="175200"/>
            </a:xfrm>
            <a:prstGeom prst="straightConnector1">
              <a:avLst/>
            </a:prstGeom>
            <a:noFill/>
            <a:ln cap="flat" cmpd="sng" w="9525">
              <a:solidFill>
                <a:schemeClr val="accent1"/>
              </a:solidFill>
              <a:prstDash val="solid"/>
              <a:miter lim="800000"/>
              <a:headEnd len="sm" w="sm" type="none"/>
              <a:tailEnd len="sm" w="sm" type="none"/>
            </a:ln>
          </p:spPr>
        </p:cxnSp>
        <p:cxnSp>
          <p:nvCxnSpPr>
            <p:cNvPr id="628" name="Google Shape;628;p52"/>
            <p:cNvCxnSpPr>
              <a:stCxn id="619" idx="5"/>
              <a:endCxn id="626" idx="1"/>
            </p:cNvCxnSpPr>
            <p:nvPr/>
          </p:nvCxnSpPr>
          <p:spPr>
            <a:xfrm>
              <a:off x="3329013" y="1068728"/>
              <a:ext cx="931200" cy="477300"/>
            </a:xfrm>
            <a:prstGeom prst="straightConnector1">
              <a:avLst/>
            </a:prstGeom>
            <a:noFill/>
            <a:ln cap="flat" cmpd="sng" w="9525">
              <a:solidFill>
                <a:schemeClr val="accent1"/>
              </a:solidFill>
              <a:prstDash val="solid"/>
              <a:miter lim="800000"/>
              <a:headEnd len="sm" w="sm" type="none"/>
              <a:tailEnd len="sm" w="sm" type="none"/>
            </a:ln>
          </p:spPr>
        </p:cxnSp>
        <p:sp>
          <p:nvSpPr>
            <p:cNvPr id="629" name="Google Shape;629;p52"/>
            <p:cNvSpPr/>
            <p:nvPr/>
          </p:nvSpPr>
          <p:spPr>
            <a:xfrm>
              <a:off x="3750523" y="241171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cxnSp>
          <p:nvCxnSpPr>
            <p:cNvPr id="630" name="Google Shape;630;p52"/>
            <p:cNvCxnSpPr>
              <a:stCxn id="621" idx="6"/>
              <a:endCxn id="629" idx="1"/>
            </p:cNvCxnSpPr>
            <p:nvPr/>
          </p:nvCxnSpPr>
          <p:spPr>
            <a:xfrm>
              <a:off x="2770101" y="1779137"/>
              <a:ext cx="1079700" cy="720600"/>
            </a:xfrm>
            <a:prstGeom prst="straightConnector1">
              <a:avLst/>
            </a:prstGeom>
            <a:noFill/>
            <a:ln cap="flat" cmpd="sng" w="9525">
              <a:solidFill>
                <a:schemeClr val="accent1"/>
              </a:solidFill>
              <a:prstDash val="solid"/>
              <a:miter lim="800000"/>
              <a:headEnd len="sm" w="sm" type="none"/>
              <a:tailEnd len="sm" w="sm" type="none"/>
            </a:ln>
          </p:spPr>
        </p:cxnSp>
        <p:sp>
          <p:nvSpPr>
            <p:cNvPr id="631" name="Google Shape;631;p52"/>
            <p:cNvSpPr/>
            <p:nvPr/>
          </p:nvSpPr>
          <p:spPr>
            <a:xfrm>
              <a:off x="5417127" y="106872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cxnSp>
          <p:nvCxnSpPr>
            <p:cNvPr id="632" name="Google Shape;632;p52"/>
            <p:cNvCxnSpPr>
              <a:stCxn id="626" idx="2"/>
            </p:cNvCxnSpPr>
            <p:nvPr/>
          </p:nvCxnSpPr>
          <p:spPr>
            <a:xfrm flipH="1">
              <a:off x="1110935" y="1758641"/>
              <a:ext cx="3049800" cy="954000"/>
            </a:xfrm>
            <a:prstGeom prst="straightConnector1">
              <a:avLst/>
            </a:prstGeom>
            <a:noFill/>
            <a:ln cap="flat" cmpd="sng" w="9525">
              <a:solidFill>
                <a:schemeClr val="accent1"/>
              </a:solidFill>
              <a:prstDash val="solid"/>
              <a:miter lim="800000"/>
              <a:headEnd len="sm" w="sm" type="none"/>
              <a:tailEnd len="sm" w="sm" type="none"/>
            </a:ln>
          </p:spPr>
        </p:cxnSp>
        <p:cxnSp>
          <p:nvCxnSpPr>
            <p:cNvPr id="633" name="Google Shape;633;p52"/>
            <p:cNvCxnSpPr>
              <a:stCxn id="631" idx="2"/>
              <a:endCxn id="626" idx="7"/>
            </p:cNvCxnSpPr>
            <p:nvPr/>
          </p:nvCxnSpPr>
          <p:spPr>
            <a:xfrm flipH="1">
              <a:off x="4740327" y="1369612"/>
              <a:ext cx="676800" cy="176400"/>
            </a:xfrm>
            <a:prstGeom prst="straightConnector1">
              <a:avLst/>
            </a:prstGeom>
            <a:noFill/>
            <a:ln cap="flat" cmpd="sng" w="9525">
              <a:solidFill>
                <a:schemeClr val="accent1"/>
              </a:solidFill>
              <a:prstDash val="solid"/>
              <a:miter lim="800000"/>
              <a:headEnd len="sm" w="sm" type="none"/>
              <a:tailEnd len="sm" w="sm" type="none"/>
            </a:ln>
          </p:spPr>
        </p:cxnSp>
        <p:sp>
          <p:nvSpPr>
            <p:cNvPr id="634" name="Google Shape;634;p52"/>
            <p:cNvSpPr/>
            <p:nvPr/>
          </p:nvSpPr>
          <p:spPr>
            <a:xfrm>
              <a:off x="5712747" y="2911386"/>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cxnSp>
          <p:nvCxnSpPr>
            <p:cNvPr id="635" name="Google Shape;635;p52"/>
            <p:cNvCxnSpPr>
              <a:stCxn id="631" idx="4"/>
              <a:endCxn id="634" idx="0"/>
            </p:cNvCxnSpPr>
            <p:nvPr/>
          </p:nvCxnSpPr>
          <p:spPr>
            <a:xfrm>
              <a:off x="5756563" y="1670496"/>
              <a:ext cx="295500" cy="1240800"/>
            </a:xfrm>
            <a:prstGeom prst="straightConnector1">
              <a:avLst/>
            </a:prstGeom>
            <a:noFill/>
            <a:ln cap="flat" cmpd="sng" w="9525">
              <a:solidFill>
                <a:schemeClr val="accent1"/>
              </a:solidFill>
              <a:prstDash val="solid"/>
              <a:miter lim="800000"/>
              <a:headEnd len="sm" w="sm" type="none"/>
              <a:tailEnd len="sm" w="sm" type="none"/>
            </a:ln>
          </p:spPr>
        </p:cxnSp>
        <p:sp>
          <p:nvSpPr>
            <p:cNvPr id="636" name="Google Shape;636;p52"/>
            <p:cNvSpPr/>
            <p:nvPr/>
          </p:nvSpPr>
          <p:spPr>
            <a:xfrm>
              <a:off x="4061316" y="370517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637" name="Google Shape;637;p52"/>
            <p:cNvSpPr/>
            <p:nvPr/>
          </p:nvSpPr>
          <p:spPr>
            <a:xfrm>
              <a:off x="5417127" y="4585736"/>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cxnSp>
          <p:nvCxnSpPr>
            <p:cNvPr id="638" name="Google Shape;638;p52"/>
            <p:cNvCxnSpPr>
              <a:stCxn id="634" idx="4"/>
              <a:endCxn id="637" idx="7"/>
            </p:cNvCxnSpPr>
            <p:nvPr/>
          </p:nvCxnSpPr>
          <p:spPr>
            <a:xfrm flipH="1">
              <a:off x="5996683" y="3513154"/>
              <a:ext cx="55500" cy="1160700"/>
            </a:xfrm>
            <a:prstGeom prst="straightConnector1">
              <a:avLst/>
            </a:prstGeom>
            <a:noFill/>
            <a:ln cap="flat" cmpd="sng" w="9525">
              <a:solidFill>
                <a:schemeClr val="accent1"/>
              </a:solidFill>
              <a:prstDash val="solid"/>
              <a:miter lim="800000"/>
              <a:headEnd len="sm" w="sm" type="none"/>
              <a:tailEnd len="sm" w="sm" type="none"/>
            </a:ln>
          </p:spPr>
        </p:cxnSp>
        <p:cxnSp>
          <p:nvCxnSpPr>
            <p:cNvPr id="639" name="Google Shape;639;p52"/>
            <p:cNvCxnSpPr>
              <a:stCxn id="634" idx="2"/>
              <a:endCxn id="636" idx="7"/>
            </p:cNvCxnSpPr>
            <p:nvPr/>
          </p:nvCxnSpPr>
          <p:spPr>
            <a:xfrm flipH="1">
              <a:off x="4640847" y="3212270"/>
              <a:ext cx="1071900" cy="581100"/>
            </a:xfrm>
            <a:prstGeom prst="straightConnector1">
              <a:avLst/>
            </a:prstGeom>
            <a:noFill/>
            <a:ln cap="flat" cmpd="sng" w="9525">
              <a:solidFill>
                <a:schemeClr val="accent1"/>
              </a:solidFill>
              <a:prstDash val="solid"/>
              <a:miter lim="800000"/>
              <a:headEnd len="sm" w="sm" type="none"/>
              <a:tailEnd len="sm" w="sm" type="none"/>
            </a:ln>
          </p:spPr>
        </p:cxnSp>
        <p:cxnSp>
          <p:nvCxnSpPr>
            <p:cNvPr id="640" name="Google Shape;640;p52"/>
            <p:cNvCxnSpPr>
              <a:stCxn id="625" idx="4"/>
              <a:endCxn id="637" idx="0"/>
            </p:cNvCxnSpPr>
            <p:nvPr/>
          </p:nvCxnSpPr>
          <p:spPr>
            <a:xfrm>
              <a:off x="4790963" y="769031"/>
              <a:ext cx="965700" cy="3816600"/>
            </a:xfrm>
            <a:prstGeom prst="straightConnector1">
              <a:avLst/>
            </a:prstGeom>
            <a:noFill/>
            <a:ln cap="flat" cmpd="sng" w="9525">
              <a:solidFill>
                <a:schemeClr val="accent1"/>
              </a:solidFill>
              <a:prstDash val="solid"/>
              <a:miter lim="800000"/>
              <a:headEnd len="sm" w="sm" type="none"/>
              <a:tailEnd len="sm" w="sm" type="none"/>
            </a:ln>
          </p:spPr>
        </p:cxnSp>
        <p:cxnSp>
          <p:nvCxnSpPr>
            <p:cNvPr id="641" name="Google Shape;641;p52"/>
            <p:cNvCxnSpPr>
              <a:stCxn id="629" idx="4"/>
              <a:endCxn id="636" idx="1"/>
            </p:cNvCxnSpPr>
            <p:nvPr/>
          </p:nvCxnSpPr>
          <p:spPr>
            <a:xfrm>
              <a:off x="4089960" y="3013486"/>
              <a:ext cx="70800" cy="779700"/>
            </a:xfrm>
            <a:prstGeom prst="straightConnector1">
              <a:avLst/>
            </a:prstGeom>
            <a:noFill/>
            <a:ln cap="flat" cmpd="sng" w="9525">
              <a:solidFill>
                <a:schemeClr val="accent1"/>
              </a:solidFill>
              <a:prstDash val="solid"/>
              <a:miter lim="800000"/>
              <a:headEnd len="sm" w="sm" type="none"/>
              <a:tailEnd len="sm" w="sm" type="none"/>
            </a:ln>
          </p:spPr>
        </p:cxnSp>
      </p:grpSp>
      <p:pic>
        <p:nvPicPr>
          <p:cNvPr descr="Fototapet Hest sjakk bonde tegneserie illustrasjon • Pixers® - Vi lever for  forandring" id="642" name="Google Shape;642;p52"/>
          <p:cNvPicPr preferRelativeResize="0"/>
          <p:nvPr/>
        </p:nvPicPr>
        <p:blipFill rotWithShape="1">
          <a:blip r:embed="rId3">
            <a:alphaModFix/>
          </a:blip>
          <a:srcRect b="0" l="0" r="0" t="0"/>
          <a:stretch/>
        </p:blipFill>
        <p:spPr>
          <a:xfrm>
            <a:off x="552328" y="212134"/>
            <a:ext cx="393844" cy="739532"/>
          </a:xfrm>
          <a:prstGeom prst="rect">
            <a:avLst/>
          </a:prstGeom>
          <a:noFill/>
          <a:ln>
            <a:noFill/>
          </a:ln>
        </p:spPr>
      </p:pic>
      <p:grpSp>
        <p:nvGrpSpPr>
          <p:cNvPr id="643" name="Google Shape;643;p52"/>
          <p:cNvGrpSpPr/>
          <p:nvPr/>
        </p:nvGrpSpPr>
        <p:grpSpPr>
          <a:xfrm>
            <a:off x="4364182" y="3791995"/>
            <a:ext cx="5223163" cy="2853721"/>
            <a:chOff x="1974847" y="501775"/>
            <a:chExt cx="8035633" cy="5940588"/>
          </a:xfrm>
        </p:grpSpPr>
        <p:sp>
          <p:nvSpPr>
            <p:cNvPr id="644" name="Google Shape;644;p52"/>
            <p:cNvSpPr/>
            <p:nvPr/>
          </p:nvSpPr>
          <p:spPr>
            <a:xfrm>
              <a:off x="401032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45" name="Google Shape;645;p52"/>
            <p:cNvSpPr/>
            <p:nvPr/>
          </p:nvSpPr>
          <p:spPr>
            <a:xfrm>
              <a:off x="7031752" y="50177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646" name="Google Shape;646;p52"/>
            <p:cNvSpPr/>
            <p:nvPr/>
          </p:nvSpPr>
          <p:spPr>
            <a:xfrm>
              <a:off x="933160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47" name="Google Shape;647;p52"/>
            <p:cNvSpPr/>
            <p:nvPr/>
          </p:nvSpPr>
          <p:spPr>
            <a:xfrm>
              <a:off x="703175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648" name="Google Shape;648;p52"/>
            <p:cNvSpPr/>
            <p:nvPr/>
          </p:nvSpPr>
          <p:spPr>
            <a:xfrm>
              <a:off x="4010322" y="5840595"/>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649" name="Google Shape;649;p52"/>
            <p:cNvSpPr/>
            <p:nvPr/>
          </p:nvSpPr>
          <p:spPr>
            <a:xfrm>
              <a:off x="1974847" y="3193473"/>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650" name="Google Shape;650;p52"/>
            <p:cNvSpPr/>
            <p:nvPr/>
          </p:nvSpPr>
          <p:spPr>
            <a:xfrm>
              <a:off x="3023204"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651" name="Google Shape;651;p52"/>
            <p:cNvSpPr/>
            <p:nvPr/>
          </p:nvSpPr>
          <p:spPr>
            <a:xfrm>
              <a:off x="4027090" y="4565072"/>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652" name="Google Shape;652;p52"/>
            <p:cNvSpPr/>
            <p:nvPr/>
          </p:nvSpPr>
          <p:spPr>
            <a:xfrm>
              <a:off x="7009934" y="458193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653" name="Google Shape;653;p52"/>
            <p:cNvSpPr/>
            <p:nvPr/>
          </p:nvSpPr>
          <p:spPr>
            <a:xfrm>
              <a:off x="8172410" y="3221181"/>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654" name="Google Shape;654;p52"/>
            <p:cNvSpPr/>
            <p:nvPr/>
          </p:nvSpPr>
          <p:spPr>
            <a:xfrm>
              <a:off x="7031751" y="1940088"/>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655" name="Google Shape;655;p52"/>
            <p:cNvSpPr/>
            <p:nvPr/>
          </p:nvSpPr>
          <p:spPr>
            <a:xfrm>
              <a:off x="4142043" y="1854097"/>
              <a:ext cx="678873" cy="601768"/>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no-NO" sz="8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cxnSp>
          <p:nvCxnSpPr>
            <p:cNvPr id="656" name="Google Shape;656;p52"/>
            <p:cNvCxnSpPr>
              <a:stCxn id="644" idx="6"/>
              <a:endCxn id="645" idx="2"/>
            </p:cNvCxnSpPr>
            <p:nvPr/>
          </p:nvCxnSpPr>
          <p:spPr>
            <a:xfrm>
              <a:off x="4689195" y="80265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657" name="Google Shape;657;p52"/>
            <p:cNvCxnSpPr>
              <a:stCxn id="645" idx="5"/>
              <a:endCxn id="646" idx="1"/>
            </p:cNvCxnSpPr>
            <p:nvPr/>
          </p:nvCxnSpPr>
          <p:spPr>
            <a:xfrm>
              <a:off x="7611207" y="1015416"/>
              <a:ext cx="1819800" cy="2266200"/>
            </a:xfrm>
            <a:prstGeom prst="straightConnector1">
              <a:avLst/>
            </a:prstGeom>
            <a:noFill/>
            <a:ln cap="flat" cmpd="sng" w="19050">
              <a:solidFill>
                <a:schemeClr val="accent1"/>
              </a:solidFill>
              <a:prstDash val="solid"/>
              <a:miter lim="800000"/>
              <a:headEnd len="sm" w="sm" type="none"/>
              <a:tailEnd len="sm" w="sm" type="none"/>
            </a:ln>
          </p:spPr>
        </p:cxnSp>
        <p:cxnSp>
          <p:nvCxnSpPr>
            <p:cNvPr id="658" name="Google Shape;658;p52"/>
            <p:cNvCxnSpPr>
              <a:stCxn id="646" idx="3"/>
              <a:endCxn id="647" idx="7"/>
            </p:cNvCxnSpPr>
            <p:nvPr/>
          </p:nvCxnSpPr>
          <p:spPr>
            <a:xfrm flipH="1">
              <a:off x="7611226" y="3707114"/>
              <a:ext cx="18198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659" name="Google Shape;659;p52"/>
            <p:cNvCxnSpPr>
              <a:stCxn id="647" idx="2"/>
              <a:endCxn id="648" idx="6"/>
            </p:cNvCxnSpPr>
            <p:nvPr/>
          </p:nvCxnSpPr>
          <p:spPr>
            <a:xfrm rot="10800000">
              <a:off x="4689052" y="6141479"/>
              <a:ext cx="2342700" cy="0"/>
            </a:xfrm>
            <a:prstGeom prst="straightConnector1">
              <a:avLst/>
            </a:prstGeom>
            <a:noFill/>
            <a:ln cap="flat" cmpd="sng" w="19050">
              <a:solidFill>
                <a:schemeClr val="accent1"/>
              </a:solidFill>
              <a:prstDash val="solid"/>
              <a:miter lim="800000"/>
              <a:headEnd len="sm" w="sm" type="none"/>
              <a:tailEnd len="sm" w="sm" type="none"/>
            </a:ln>
          </p:spPr>
        </p:cxnSp>
        <p:cxnSp>
          <p:nvCxnSpPr>
            <p:cNvPr id="660" name="Google Shape;660;p52"/>
            <p:cNvCxnSpPr>
              <a:stCxn id="648" idx="1"/>
              <a:endCxn id="649" idx="5"/>
            </p:cNvCxnSpPr>
            <p:nvPr/>
          </p:nvCxnSpPr>
          <p:spPr>
            <a:xfrm rot="10800000">
              <a:off x="2554241" y="3707222"/>
              <a:ext cx="1555500" cy="2221500"/>
            </a:xfrm>
            <a:prstGeom prst="straightConnector1">
              <a:avLst/>
            </a:prstGeom>
            <a:noFill/>
            <a:ln cap="flat" cmpd="sng" w="19050">
              <a:solidFill>
                <a:schemeClr val="accent1"/>
              </a:solidFill>
              <a:prstDash val="solid"/>
              <a:miter lim="800000"/>
              <a:headEnd len="sm" w="sm" type="none"/>
              <a:tailEnd len="sm" w="sm" type="none"/>
            </a:ln>
          </p:spPr>
        </p:cxnSp>
        <p:cxnSp>
          <p:nvCxnSpPr>
            <p:cNvPr id="661" name="Google Shape;661;p52"/>
            <p:cNvCxnSpPr>
              <a:stCxn id="644" idx="3"/>
            </p:cNvCxnSpPr>
            <p:nvPr/>
          </p:nvCxnSpPr>
          <p:spPr>
            <a:xfrm flipH="1">
              <a:off x="2443541" y="1015416"/>
              <a:ext cx="1666200" cy="2205900"/>
            </a:xfrm>
            <a:prstGeom prst="straightConnector1">
              <a:avLst/>
            </a:prstGeom>
            <a:noFill/>
            <a:ln cap="flat" cmpd="sng" w="19050">
              <a:solidFill>
                <a:schemeClr val="accent1"/>
              </a:solidFill>
              <a:prstDash val="solid"/>
              <a:miter lim="800000"/>
              <a:headEnd len="sm" w="sm" type="none"/>
              <a:tailEnd len="sm" w="sm" type="none"/>
            </a:ln>
          </p:spPr>
        </p:cxnSp>
        <p:cxnSp>
          <p:nvCxnSpPr>
            <p:cNvPr id="662" name="Google Shape;662;p52"/>
            <p:cNvCxnSpPr>
              <a:stCxn id="644" idx="4"/>
              <a:endCxn id="655" idx="1"/>
            </p:cNvCxnSpPr>
            <p:nvPr/>
          </p:nvCxnSpPr>
          <p:spPr>
            <a:xfrm flipH="1">
              <a:off x="4241458" y="1103543"/>
              <a:ext cx="108300" cy="838800"/>
            </a:xfrm>
            <a:prstGeom prst="straightConnector1">
              <a:avLst/>
            </a:prstGeom>
            <a:noFill/>
            <a:ln cap="flat" cmpd="sng" w="19050">
              <a:solidFill>
                <a:schemeClr val="accent1"/>
              </a:solidFill>
              <a:prstDash val="solid"/>
              <a:miter lim="800000"/>
              <a:headEnd len="sm" w="sm" type="none"/>
              <a:tailEnd len="sm" w="sm" type="none"/>
            </a:ln>
          </p:spPr>
        </p:cxnSp>
        <p:cxnSp>
          <p:nvCxnSpPr>
            <p:cNvPr id="663" name="Google Shape;663;p52"/>
            <p:cNvCxnSpPr>
              <a:stCxn id="650" idx="2"/>
              <a:endCxn id="649" idx="6"/>
            </p:cNvCxnSpPr>
            <p:nvPr/>
          </p:nvCxnSpPr>
          <p:spPr>
            <a:xfrm rot="10800000">
              <a:off x="2653604" y="3494465"/>
              <a:ext cx="3696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664" name="Google Shape;664;p52"/>
            <p:cNvCxnSpPr>
              <a:stCxn id="647" idx="0"/>
              <a:endCxn id="652" idx="4"/>
            </p:cNvCxnSpPr>
            <p:nvPr/>
          </p:nvCxnSpPr>
          <p:spPr>
            <a:xfrm rot="10800000">
              <a:off x="7349289" y="5183595"/>
              <a:ext cx="21900" cy="657000"/>
            </a:xfrm>
            <a:prstGeom prst="straightConnector1">
              <a:avLst/>
            </a:prstGeom>
            <a:noFill/>
            <a:ln cap="flat" cmpd="sng" w="19050">
              <a:solidFill>
                <a:schemeClr val="accent1"/>
              </a:solidFill>
              <a:prstDash val="solid"/>
              <a:miter lim="800000"/>
              <a:headEnd len="sm" w="sm" type="none"/>
              <a:tailEnd len="sm" w="sm" type="none"/>
            </a:ln>
          </p:spPr>
        </p:cxnSp>
        <p:cxnSp>
          <p:nvCxnSpPr>
            <p:cNvPr id="665" name="Google Shape;665;p52"/>
            <p:cNvCxnSpPr>
              <a:stCxn id="646" idx="2"/>
              <a:endCxn id="653" idx="6"/>
            </p:cNvCxnSpPr>
            <p:nvPr/>
          </p:nvCxnSpPr>
          <p:spPr>
            <a:xfrm flipH="1">
              <a:off x="8851307" y="3494357"/>
              <a:ext cx="480300" cy="27600"/>
            </a:xfrm>
            <a:prstGeom prst="straightConnector1">
              <a:avLst/>
            </a:prstGeom>
            <a:noFill/>
            <a:ln cap="flat" cmpd="sng" w="19050">
              <a:solidFill>
                <a:schemeClr val="accent1"/>
              </a:solidFill>
              <a:prstDash val="solid"/>
              <a:miter lim="800000"/>
              <a:headEnd len="sm" w="sm" type="none"/>
              <a:tailEnd len="sm" w="sm" type="none"/>
            </a:ln>
          </p:spPr>
        </p:cxnSp>
        <p:cxnSp>
          <p:nvCxnSpPr>
            <p:cNvPr id="666" name="Google Shape;666;p52"/>
            <p:cNvCxnSpPr>
              <a:stCxn id="653" idx="1"/>
              <a:endCxn id="654" idx="5"/>
            </p:cNvCxnSpPr>
            <p:nvPr/>
          </p:nvCxnSpPr>
          <p:spPr>
            <a:xfrm rot="10800000">
              <a:off x="7611229" y="2453708"/>
              <a:ext cx="660600" cy="855600"/>
            </a:xfrm>
            <a:prstGeom prst="straightConnector1">
              <a:avLst/>
            </a:prstGeom>
            <a:noFill/>
            <a:ln cap="flat" cmpd="sng" w="19050">
              <a:solidFill>
                <a:schemeClr val="accent1"/>
              </a:solidFill>
              <a:prstDash val="solid"/>
              <a:miter lim="800000"/>
              <a:headEnd len="sm" w="sm" type="none"/>
              <a:tailEnd len="sm" w="sm" type="none"/>
            </a:ln>
          </p:spPr>
        </p:cxnSp>
        <p:cxnSp>
          <p:nvCxnSpPr>
            <p:cNvPr id="667" name="Google Shape;667;p52"/>
            <p:cNvCxnSpPr>
              <a:stCxn id="652" idx="7"/>
              <a:endCxn id="653" idx="3"/>
            </p:cNvCxnSpPr>
            <p:nvPr/>
          </p:nvCxnSpPr>
          <p:spPr>
            <a:xfrm flipH="1" rot="10800000">
              <a:off x="7589389" y="3734965"/>
              <a:ext cx="682500" cy="935100"/>
            </a:xfrm>
            <a:prstGeom prst="straightConnector1">
              <a:avLst/>
            </a:prstGeom>
            <a:noFill/>
            <a:ln cap="flat" cmpd="sng" w="19050">
              <a:solidFill>
                <a:schemeClr val="accent1"/>
              </a:solidFill>
              <a:prstDash val="solid"/>
              <a:miter lim="800000"/>
              <a:headEnd len="sm" w="sm" type="none"/>
              <a:tailEnd len="sm" w="sm" type="none"/>
            </a:ln>
          </p:spPr>
        </p:cxnSp>
        <p:cxnSp>
          <p:nvCxnSpPr>
            <p:cNvPr id="668" name="Google Shape;668;p52"/>
            <p:cNvCxnSpPr>
              <a:stCxn id="651" idx="6"/>
              <a:endCxn id="652" idx="2"/>
            </p:cNvCxnSpPr>
            <p:nvPr/>
          </p:nvCxnSpPr>
          <p:spPr>
            <a:xfrm>
              <a:off x="4705963" y="4865956"/>
              <a:ext cx="2304000" cy="16800"/>
            </a:xfrm>
            <a:prstGeom prst="straightConnector1">
              <a:avLst/>
            </a:prstGeom>
            <a:noFill/>
            <a:ln cap="flat" cmpd="sng" w="19050">
              <a:solidFill>
                <a:schemeClr val="accent1"/>
              </a:solidFill>
              <a:prstDash val="solid"/>
              <a:miter lim="800000"/>
              <a:headEnd len="sm" w="sm" type="none"/>
              <a:tailEnd len="sm" w="sm" type="none"/>
            </a:ln>
          </p:spPr>
        </p:cxnSp>
        <p:cxnSp>
          <p:nvCxnSpPr>
            <p:cNvPr id="669" name="Google Shape;669;p52"/>
            <p:cNvCxnSpPr>
              <a:stCxn id="650" idx="5"/>
              <a:endCxn id="651" idx="0"/>
            </p:cNvCxnSpPr>
            <p:nvPr/>
          </p:nvCxnSpPr>
          <p:spPr>
            <a:xfrm>
              <a:off x="3602658" y="3734822"/>
              <a:ext cx="763800" cy="830100"/>
            </a:xfrm>
            <a:prstGeom prst="straightConnector1">
              <a:avLst/>
            </a:prstGeom>
            <a:noFill/>
            <a:ln cap="flat" cmpd="sng" w="19050">
              <a:solidFill>
                <a:schemeClr val="accent1"/>
              </a:solidFill>
              <a:prstDash val="solid"/>
              <a:miter lim="800000"/>
              <a:headEnd len="sm" w="sm" type="none"/>
              <a:tailEnd len="sm" w="sm" type="none"/>
            </a:ln>
          </p:spPr>
        </p:cxnSp>
        <p:cxnSp>
          <p:nvCxnSpPr>
            <p:cNvPr id="670" name="Google Shape;670;p52"/>
            <p:cNvCxnSpPr>
              <a:stCxn id="650" idx="0"/>
              <a:endCxn id="655" idx="3"/>
            </p:cNvCxnSpPr>
            <p:nvPr/>
          </p:nvCxnSpPr>
          <p:spPr>
            <a:xfrm flipH="1" rot="10800000">
              <a:off x="3362640" y="2367681"/>
              <a:ext cx="878700" cy="853500"/>
            </a:xfrm>
            <a:prstGeom prst="straightConnector1">
              <a:avLst/>
            </a:prstGeom>
            <a:noFill/>
            <a:ln cap="flat" cmpd="sng" w="19050">
              <a:solidFill>
                <a:schemeClr val="accent1"/>
              </a:solidFill>
              <a:prstDash val="solid"/>
              <a:miter lim="800000"/>
              <a:headEnd len="sm" w="sm" type="none"/>
              <a:tailEnd len="sm" w="sm" type="none"/>
            </a:ln>
          </p:spPr>
        </p:cxnSp>
        <p:cxnSp>
          <p:nvCxnSpPr>
            <p:cNvPr id="671" name="Google Shape;671;p52"/>
            <p:cNvCxnSpPr>
              <a:stCxn id="654" idx="2"/>
              <a:endCxn id="655" idx="6"/>
            </p:cNvCxnSpPr>
            <p:nvPr/>
          </p:nvCxnSpPr>
          <p:spPr>
            <a:xfrm rot="10800000">
              <a:off x="4821051" y="2154872"/>
              <a:ext cx="2210700" cy="86100"/>
            </a:xfrm>
            <a:prstGeom prst="straightConnector1">
              <a:avLst/>
            </a:prstGeom>
            <a:noFill/>
            <a:ln cap="flat" cmpd="sng" w="19050">
              <a:solidFill>
                <a:schemeClr val="accent1"/>
              </a:solidFill>
              <a:prstDash val="solid"/>
              <a:miter lim="800000"/>
              <a:headEnd len="sm" w="sm" type="none"/>
              <a:tailEnd len="sm" w="sm" type="none"/>
            </a:ln>
          </p:spPr>
        </p:cxnSp>
      </p:grpSp>
      <p:pic>
        <p:nvPicPr>
          <p:cNvPr descr="Fototapet Hest sjakk bonde tegneserie illustrasjon • Pixers® - Vi lever for  forandring" id="672" name="Google Shape;672;p52"/>
          <p:cNvPicPr preferRelativeResize="0"/>
          <p:nvPr/>
        </p:nvPicPr>
        <p:blipFill rotWithShape="1">
          <a:blip r:embed="rId3">
            <a:alphaModFix/>
          </a:blip>
          <a:srcRect b="0" l="0" r="0" t="0"/>
          <a:stretch/>
        </p:blipFill>
        <p:spPr>
          <a:xfrm>
            <a:off x="5484615" y="3233893"/>
            <a:ext cx="393844" cy="7395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3"/>
          <p:cNvSpPr txBox="1"/>
          <p:nvPr>
            <p:ph idx="4294967295" type="title"/>
          </p:nvPr>
        </p:nvSpPr>
        <p:spPr>
          <a:xfrm>
            <a:off x="1880392" y="670054"/>
            <a:ext cx="5959475" cy="9826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Calibri"/>
              <a:buNone/>
            </a:pPr>
            <a:r>
              <a:rPr lang="no-NO" sz="4500"/>
              <a:t>Vilkår: Hvis-setninger </a:t>
            </a:r>
            <a:endParaRPr/>
          </a:p>
        </p:txBody>
      </p:sp>
      <p:sp>
        <p:nvSpPr>
          <p:cNvPr id="678" name="Google Shape;678;p53"/>
          <p:cNvSpPr/>
          <p:nvPr/>
        </p:nvSpPr>
        <p:spPr>
          <a:xfrm>
            <a:off x="3457078" y="2030956"/>
            <a:ext cx="4754749"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IF min venn Suba er ledig,</a:t>
            </a:r>
            <a:endParaRPr b="0" i="0" sz="1400" u="none" cap="none" strike="noStrike">
              <a:solidFill>
                <a:srgbClr val="000000"/>
              </a:solidFill>
              <a:latin typeface="Arial"/>
              <a:ea typeface="Arial"/>
              <a:cs typeface="Arial"/>
              <a:sym typeface="Arial"/>
            </a:endParaRPr>
          </a:p>
        </p:txBody>
      </p:sp>
      <p:sp>
        <p:nvSpPr>
          <p:cNvPr id="679" name="Google Shape;679;p53"/>
          <p:cNvSpPr/>
          <p:nvPr/>
        </p:nvSpPr>
        <p:spPr>
          <a:xfrm>
            <a:off x="3922440" y="2423371"/>
            <a:ext cx="5472945"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—&gt; da går jeg å spiser Thaimat med henne.</a:t>
            </a:r>
            <a:endParaRPr b="0" i="0" sz="1400" u="none" cap="none" strike="noStrike">
              <a:solidFill>
                <a:srgbClr val="000000"/>
              </a:solidFill>
              <a:latin typeface="Arial"/>
              <a:ea typeface="Arial"/>
              <a:cs typeface="Arial"/>
              <a:sym typeface="Arial"/>
            </a:endParaRPr>
          </a:p>
        </p:txBody>
      </p:sp>
      <p:sp>
        <p:nvSpPr>
          <p:cNvPr id="680" name="Google Shape;680;p53"/>
          <p:cNvSpPr/>
          <p:nvPr/>
        </p:nvSpPr>
        <p:spPr>
          <a:xfrm>
            <a:off x="3457078" y="3101137"/>
            <a:ext cx="7210923"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ELSE IF de serverer noe spiselig i kantina,</a:t>
            </a:r>
            <a:endParaRPr b="0" i="0" sz="1400" u="none" cap="none" strike="noStrike">
              <a:solidFill>
                <a:srgbClr val="000000"/>
              </a:solidFill>
              <a:latin typeface="Arial"/>
              <a:ea typeface="Arial"/>
              <a:cs typeface="Arial"/>
              <a:sym typeface="Arial"/>
            </a:endParaRPr>
          </a:p>
        </p:txBody>
      </p:sp>
      <p:sp>
        <p:nvSpPr>
          <p:cNvPr id="681" name="Google Shape;681;p53"/>
          <p:cNvSpPr/>
          <p:nvPr/>
        </p:nvSpPr>
        <p:spPr>
          <a:xfrm>
            <a:off x="3922440" y="3507939"/>
            <a:ext cx="4499518"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—&gt; da kjøper jeg noe der.</a:t>
            </a:r>
            <a:endParaRPr b="0" i="0" sz="1400" u="none" cap="none" strike="noStrike">
              <a:solidFill>
                <a:srgbClr val="000000"/>
              </a:solidFill>
              <a:latin typeface="Arial"/>
              <a:ea typeface="Arial"/>
              <a:cs typeface="Arial"/>
              <a:sym typeface="Arial"/>
            </a:endParaRPr>
          </a:p>
        </p:txBody>
      </p:sp>
      <p:sp>
        <p:nvSpPr>
          <p:cNvPr id="682" name="Google Shape;682;p53"/>
          <p:cNvSpPr/>
          <p:nvPr/>
        </p:nvSpPr>
        <p:spPr>
          <a:xfrm>
            <a:off x="3457078" y="3949366"/>
            <a:ext cx="1194505"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ELSE</a:t>
            </a:r>
            <a:endParaRPr b="0" i="0" sz="1400" u="none" cap="none" strike="noStrike">
              <a:solidFill>
                <a:srgbClr val="000000"/>
              </a:solidFill>
              <a:latin typeface="Arial"/>
              <a:ea typeface="Arial"/>
              <a:cs typeface="Arial"/>
              <a:sym typeface="Arial"/>
            </a:endParaRPr>
          </a:p>
        </p:txBody>
      </p:sp>
      <p:sp>
        <p:nvSpPr>
          <p:cNvPr id="683" name="Google Shape;683;p53"/>
          <p:cNvSpPr/>
          <p:nvPr/>
        </p:nvSpPr>
        <p:spPr>
          <a:xfrm>
            <a:off x="3922441" y="4293354"/>
            <a:ext cx="5384909"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—&gt; Da blir jeg hjemme og spiser Fjordland. </a:t>
            </a:r>
            <a:endParaRPr b="0" i="0" sz="1400" u="none" cap="none" strike="noStrike">
              <a:solidFill>
                <a:srgbClr val="000000"/>
              </a:solidFill>
              <a:latin typeface="Arial"/>
              <a:ea typeface="Arial"/>
              <a:cs typeface="Arial"/>
              <a:sym typeface="Arial"/>
            </a:endParaRPr>
          </a:p>
        </p:txBody>
      </p:sp>
      <p:sp>
        <p:nvSpPr>
          <p:cNvPr id="684" name="Google Shape;684;p53"/>
          <p:cNvSpPr/>
          <p:nvPr/>
        </p:nvSpPr>
        <p:spPr>
          <a:xfrm>
            <a:off x="3457076" y="5057946"/>
            <a:ext cx="1647459"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100"/>
              <a:buFont typeface="Arial"/>
              <a:buNone/>
            </a:pPr>
            <a:r>
              <a:rPr b="0" i="0" lang="no-NO" sz="2100" u="none" cap="none" strike="noStrike">
                <a:solidFill>
                  <a:schemeClr val="dk1"/>
                </a:solidFill>
                <a:latin typeface="Arial"/>
                <a:ea typeface="Arial"/>
                <a:cs typeface="Arial"/>
                <a:sym typeface="Arial"/>
              </a:rPr>
              <a:t>END IF.”</a:t>
            </a:r>
            <a:endParaRPr b="0" i="0" sz="1400" u="none" cap="none" strike="noStrike">
              <a:solidFill>
                <a:srgbClr val="000000"/>
              </a:solidFill>
              <a:latin typeface="Arial"/>
              <a:ea typeface="Arial"/>
              <a:cs typeface="Arial"/>
              <a:sym typeface="Arial"/>
            </a:endParaRPr>
          </a:p>
        </p:txBody>
      </p:sp>
      <p:sp>
        <p:nvSpPr>
          <p:cNvPr id="685" name="Google Shape;685;p53"/>
          <p:cNvSpPr/>
          <p:nvPr/>
        </p:nvSpPr>
        <p:spPr>
          <a:xfrm>
            <a:off x="520725" y="3743850"/>
            <a:ext cx="2090100" cy="965100"/>
          </a:xfrm>
          <a:prstGeom prst="wedgeRoundRectCallout">
            <a:avLst>
              <a:gd fmla="val 94637" name="adj1"/>
              <a:gd fmla="val -200355"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no-NO" sz="2500" u="none" cap="none" strike="noStrike">
                <a:solidFill>
                  <a:schemeClr val="dk1"/>
                </a:solidFill>
                <a:latin typeface="Calibri"/>
                <a:ea typeface="Calibri"/>
                <a:cs typeface="Calibri"/>
                <a:sym typeface="Calibri"/>
              </a:rPr>
              <a:t>betingelse</a:t>
            </a:r>
            <a:endParaRPr b="0" i="0" sz="1400" u="none" cap="none" strike="noStrike">
              <a:solidFill>
                <a:srgbClr val="000000"/>
              </a:solidFill>
              <a:latin typeface="Arial"/>
              <a:ea typeface="Arial"/>
              <a:cs typeface="Arial"/>
              <a:sym typeface="Arial"/>
            </a:endParaRPr>
          </a:p>
        </p:txBody>
      </p:sp>
      <p:sp>
        <p:nvSpPr>
          <p:cNvPr id="686" name="Google Shape;686;p53"/>
          <p:cNvSpPr/>
          <p:nvPr/>
        </p:nvSpPr>
        <p:spPr>
          <a:xfrm>
            <a:off x="9027050" y="5057950"/>
            <a:ext cx="2090100" cy="965100"/>
          </a:xfrm>
          <a:prstGeom prst="wedgeRoundRectCallout">
            <a:avLst>
              <a:gd fmla="val -42082" name="adj1"/>
              <a:gd fmla="val -288188"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Hendelse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1" name="Shape 691"/>
        <p:cNvGrpSpPr/>
        <p:nvPr/>
      </p:nvGrpSpPr>
      <p:grpSpPr>
        <a:xfrm>
          <a:off x="0" y="0"/>
          <a:ext cx="0" cy="0"/>
          <a:chOff x="0" y="0"/>
          <a:chExt cx="0" cy="0"/>
        </a:xfrm>
      </p:grpSpPr>
      <p:sp>
        <p:nvSpPr>
          <p:cNvPr id="692" name="Google Shape;692;ge8ba0a9394_0_50"/>
          <p:cNvSpPr txBox="1"/>
          <p:nvPr/>
        </p:nvSpPr>
        <p:spPr>
          <a:xfrm>
            <a:off x="467575" y="640775"/>
            <a:ext cx="115884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Hvis-setninger inneholder betingelser og hendelser.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Når en betingelse er sann, utløser dette en hendelse. Når betingelsen ikke er sann, utløser dette en annen hendelse.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Man kan lage mange betingelser etter hverandre, og den betingelsen som er sann gir en hendelse.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Alle hvis-setninger leses fra toppen og nedover, og stopper når en betingelse er oppfylt. </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e8ba0a9394_0_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Hvis-setninger i hverdagen</a:t>
            </a:r>
            <a:endParaRPr/>
          </a:p>
        </p:txBody>
      </p:sp>
      <p:sp>
        <p:nvSpPr>
          <p:cNvPr id="699" name="Google Shape;699;ge8ba0a9394_0_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Innlogging med passord:</a:t>
            </a:r>
            <a:endParaRPr/>
          </a:p>
          <a:p>
            <a:pPr indent="0" lvl="0" marL="914400" rtl="0" algn="l">
              <a:lnSpc>
                <a:spcPct val="90000"/>
              </a:lnSpc>
              <a:spcBef>
                <a:spcPts val="1000"/>
              </a:spcBef>
              <a:spcAft>
                <a:spcPts val="0"/>
              </a:spcAft>
              <a:buSzPts val="1800"/>
              <a:buNone/>
            </a:pPr>
            <a:r>
              <a:rPr lang="no-NO"/>
              <a:t>Hvis passordet er korrekt</a:t>
            </a:r>
            <a:endParaRPr/>
          </a:p>
          <a:p>
            <a:pPr indent="0" lvl="0" marL="1371600" rtl="0" algn="l">
              <a:lnSpc>
                <a:spcPct val="90000"/>
              </a:lnSpc>
              <a:spcBef>
                <a:spcPts val="1000"/>
              </a:spcBef>
              <a:spcAft>
                <a:spcPts val="0"/>
              </a:spcAft>
              <a:buSzPts val="1800"/>
              <a:buNone/>
            </a:pPr>
            <a:r>
              <a:rPr lang="no-NO"/>
              <a:t>Så gi tilgang til konto </a:t>
            </a:r>
            <a:endParaRPr/>
          </a:p>
          <a:p>
            <a:pPr indent="0" lvl="0" marL="0" rtl="0" algn="l">
              <a:lnSpc>
                <a:spcPct val="90000"/>
              </a:lnSpc>
              <a:spcBef>
                <a:spcPts val="1000"/>
              </a:spcBef>
              <a:spcAft>
                <a:spcPts val="0"/>
              </a:spcAft>
              <a:buSzPts val="1800"/>
              <a:buNone/>
            </a:pPr>
            <a:r>
              <a:rPr lang="no-NO"/>
              <a:t>		Ellers </a:t>
            </a:r>
            <a:endParaRPr/>
          </a:p>
          <a:p>
            <a:pPr indent="0" lvl="0" marL="0" rtl="0" algn="l">
              <a:lnSpc>
                <a:spcPct val="90000"/>
              </a:lnSpc>
              <a:spcBef>
                <a:spcPts val="1000"/>
              </a:spcBef>
              <a:spcAft>
                <a:spcPts val="0"/>
              </a:spcAft>
              <a:buSzPts val="1800"/>
              <a:buNone/>
            </a:pPr>
            <a:r>
              <a:rPr lang="no-NO"/>
              <a:t>			Så vis melding “Feil passord eller bruker”</a:t>
            </a:r>
            <a:endParaRPr/>
          </a:p>
          <a:p>
            <a:pPr indent="0" lvl="0" marL="0" rtl="0" algn="l">
              <a:lnSpc>
                <a:spcPct val="90000"/>
              </a:lnSpc>
              <a:spcBef>
                <a:spcPts val="1000"/>
              </a:spcBef>
              <a:spcAft>
                <a:spcPts val="0"/>
              </a:spcAft>
              <a:buSzPts val="1800"/>
              <a:buNone/>
            </a:pPr>
            <a:r>
              <a:rPr lang="no-NO"/>
              <a:t>		End </a:t>
            </a:r>
            <a:endParaRPr/>
          </a:p>
          <a:p>
            <a:pPr indent="0" lvl="0" marL="1371600" rtl="0" algn="l">
              <a:lnSpc>
                <a:spcPct val="90000"/>
              </a:lnSpc>
              <a:spcBef>
                <a:spcPts val="10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e8ba0a9394_0_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Hvis-setninger i hverdagen</a:t>
            </a:r>
            <a:endParaRPr/>
          </a:p>
        </p:txBody>
      </p:sp>
      <p:sp>
        <p:nvSpPr>
          <p:cNvPr id="706" name="Google Shape;706;ge8ba0a9394_0_70"/>
          <p:cNvSpPr txBox="1"/>
          <p:nvPr>
            <p:ph idx="1" type="body"/>
          </p:nvPr>
        </p:nvSpPr>
        <p:spPr>
          <a:xfrm>
            <a:off x="838200" y="1825625"/>
            <a:ext cx="10515600" cy="4734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no-NO"/>
              <a:t>Automatisk telefonvalg  </a:t>
            </a:r>
            <a:endParaRPr/>
          </a:p>
          <a:p>
            <a:pPr indent="0" lvl="0" marL="0" rtl="0" algn="l">
              <a:lnSpc>
                <a:spcPct val="90000"/>
              </a:lnSpc>
              <a:spcBef>
                <a:spcPts val="1000"/>
              </a:spcBef>
              <a:spcAft>
                <a:spcPts val="0"/>
              </a:spcAft>
              <a:buSzPts val="1800"/>
              <a:buNone/>
            </a:pPr>
            <a:r>
              <a:rPr lang="no-NO"/>
              <a:t>Hvis tallet 1 tastes 	</a:t>
            </a:r>
            <a:endParaRPr/>
          </a:p>
          <a:p>
            <a:pPr indent="457200" lvl="0" marL="0" rtl="0" algn="l">
              <a:lnSpc>
                <a:spcPct val="90000"/>
              </a:lnSpc>
              <a:spcBef>
                <a:spcPts val="1000"/>
              </a:spcBef>
              <a:spcAft>
                <a:spcPts val="0"/>
              </a:spcAft>
              <a:buSzPts val="1800"/>
              <a:buNone/>
            </a:pPr>
            <a:r>
              <a:rPr lang="no-NO"/>
              <a:t>Så sett over til kundeservice 1 </a:t>
            </a:r>
            <a:endParaRPr/>
          </a:p>
          <a:p>
            <a:pPr indent="0" lvl="0" marL="0" rtl="0" algn="l">
              <a:lnSpc>
                <a:spcPct val="90000"/>
              </a:lnSpc>
              <a:spcBef>
                <a:spcPts val="1000"/>
              </a:spcBef>
              <a:spcAft>
                <a:spcPts val="0"/>
              </a:spcAft>
              <a:buSzPts val="1800"/>
              <a:buNone/>
            </a:pPr>
            <a:r>
              <a:rPr lang="no-NO"/>
              <a:t>Ellers hvis tallet 2 tastes</a:t>
            </a:r>
            <a:endParaRPr/>
          </a:p>
          <a:p>
            <a:pPr indent="457200" lvl="0" marL="0" rtl="0" algn="l">
              <a:lnSpc>
                <a:spcPct val="90000"/>
              </a:lnSpc>
              <a:spcBef>
                <a:spcPts val="1000"/>
              </a:spcBef>
              <a:spcAft>
                <a:spcPts val="0"/>
              </a:spcAft>
              <a:buSzPts val="1800"/>
              <a:buNone/>
            </a:pPr>
            <a:r>
              <a:rPr lang="no-NO"/>
              <a:t>Så sett over til kundeservice 2 </a:t>
            </a:r>
            <a:endParaRPr/>
          </a:p>
          <a:p>
            <a:pPr indent="0" lvl="0" marL="0" rtl="0" algn="l">
              <a:lnSpc>
                <a:spcPct val="90000"/>
              </a:lnSpc>
              <a:spcBef>
                <a:spcPts val="1000"/>
              </a:spcBef>
              <a:spcAft>
                <a:spcPts val="0"/>
              </a:spcAft>
              <a:buSzPts val="1800"/>
              <a:buNone/>
            </a:pPr>
            <a:r>
              <a:rPr lang="no-NO"/>
              <a:t> Eller hvis tallet 3 tastes</a:t>
            </a:r>
            <a:endParaRPr/>
          </a:p>
          <a:p>
            <a:pPr indent="0" lvl="0" marL="0" rtl="0" algn="l">
              <a:lnSpc>
                <a:spcPct val="90000"/>
              </a:lnSpc>
              <a:spcBef>
                <a:spcPts val="1000"/>
              </a:spcBef>
              <a:spcAft>
                <a:spcPts val="0"/>
              </a:spcAft>
              <a:buSzPts val="1800"/>
              <a:buNone/>
            </a:pPr>
            <a:r>
              <a:rPr lang="no-NO"/>
              <a:t>	Så sett over til kundeservice 3 </a:t>
            </a:r>
            <a:endParaRPr/>
          </a:p>
          <a:p>
            <a:pPr indent="0" lvl="0" marL="0" rtl="0" algn="l">
              <a:lnSpc>
                <a:spcPct val="90000"/>
              </a:lnSpc>
              <a:spcBef>
                <a:spcPts val="1000"/>
              </a:spcBef>
              <a:spcAft>
                <a:spcPts val="0"/>
              </a:spcAft>
              <a:buSzPts val="1800"/>
              <a:buNone/>
            </a:pPr>
            <a:r>
              <a:rPr lang="no-NO"/>
              <a:t>Ellers </a:t>
            </a:r>
            <a:endParaRPr/>
          </a:p>
          <a:p>
            <a:pPr indent="0" lvl="0" marL="0" rtl="0" algn="l">
              <a:lnSpc>
                <a:spcPct val="90000"/>
              </a:lnSpc>
              <a:spcBef>
                <a:spcPts val="1000"/>
              </a:spcBef>
              <a:spcAft>
                <a:spcPts val="0"/>
              </a:spcAft>
              <a:buSzPts val="1800"/>
              <a:buNone/>
            </a:pPr>
            <a:r>
              <a:rPr lang="no-NO"/>
              <a:t>	Så sett over til kundeservice 4</a:t>
            </a:r>
            <a:endParaRPr/>
          </a:p>
          <a:p>
            <a:pPr indent="0" lvl="0" marL="1371600" rtl="0" algn="l">
              <a:lnSpc>
                <a:spcPct val="90000"/>
              </a:lnSpc>
              <a:spcBef>
                <a:spcPts val="1000"/>
              </a:spcBef>
              <a:spcAft>
                <a:spcPts val="0"/>
              </a:spcAft>
              <a:buSzPts val="1800"/>
              <a:buNone/>
            </a:pPr>
            <a:r>
              <a:t/>
            </a:r>
            <a:endParaRPr/>
          </a:p>
        </p:txBody>
      </p:sp>
      <p:pic>
        <p:nvPicPr>
          <p:cNvPr id="707" name="Google Shape;707;ge8ba0a9394_0_70"/>
          <p:cNvPicPr preferRelativeResize="0"/>
          <p:nvPr/>
        </p:nvPicPr>
        <p:blipFill rotWithShape="1">
          <a:blip r:embed="rId3">
            <a:alphaModFix/>
          </a:blip>
          <a:srcRect b="0" l="0" r="0" t="0"/>
          <a:stretch/>
        </p:blipFill>
        <p:spPr>
          <a:xfrm>
            <a:off x="7273750" y="1584525"/>
            <a:ext cx="4298051" cy="352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e8ba0a9394_0_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Lag en “stein saks papir”-motspiller </a:t>
            </a:r>
            <a:endParaRPr/>
          </a:p>
        </p:txBody>
      </p:sp>
      <p:sp>
        <p:nvSpPr>
          <p:cNvPr id="714" name="Google Shape;714;ge8ba0a9394_0_76"/>
          <p:cNvSpPr txBox="1"/>
          <p:nvPr>
            <p:ph idx="1" type="body"/>
          </p:nvPr>
        </p:nvSpPr>
        <p:spPr>
          <a:xfrm>
            <a:off x="914400" y="1618350"/>
            <a:ext cx="97809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Du trenger: </a:t>
            </a:r>
            <a:endParaRPr/>
          </a:p>
          <a:p>
            <a:pPr indent="-342900" lvl="0" marL="457200" rtl="0" algn="l">
              <a:lnSpc>
                <a:spcPct val="90000"/>
              </a:lnSpc>
              <a:spcBef>
                <a:spcPts val="1000"/>
              </a:spcBef>
              <a:spcAft>
                <a:spcPts val="0"/>
              </a:spcAft>
              <a:buSzPts val="1800"/>
              <a:buChar char="-"/>
            </a:pPr>
            <a:r>
              <a:rPr lang="no-NO"/>
              <a:t>Terning </a:t>
            </a:r>
            <a:endParaRPr/>
          </a:p>
          <a:p>
            <a:pPr indent="-342900" lvl="0" marL="457200" rtl="0" algn="l">
              <a:lnSpc>
                <a:spcPct val="90000"/>
              </a:lnSpc>
              <a:spcBef>
                <a:spcPts val="0"/>
              </a:spcBef>
              <a:spcAft>
                <a:spcPts val="0"/>
              </a:spcAft>
              <a:buSzPts val="1800"/>
              <a:buChar char="-"/>
            </a:pPr>
            <a:r>
              <a:rPr lang="no-NO"/>
              <a:t>Bildekort</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no-NO"/>
              <a:t>Du skal lage en motspiller som viser deg stein, saks eller papir. Bruk terningen til å sikre at det blir tilfeldig hva motspilleren viser deg.   </a:t>
            </a:r>
            <a:endParaRPr/>
          </a:p>
          <a:p>
            <a:pPr indent="0" lvl="0" marL="457200" rtl="0" algn="l">
              <a:lnSpc>
                <a:spcPct val="90000"/>
              </a:lnSpc>
              <a:spcBef>
                <a:spcPts val="100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e8ba0a9394_0_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Hint! </a:t>
            </a:r>
            <a:endParaRPr/>
          </a:p>
        </p:txBody>
      </p:sp>
      <p:sp>
        <p:nvSpPr>
          <p:cNvPr id="721" name="Google Shape;721;ge8ba0a9394_0_89"/>
          <p:cNvSpPr txBox="1"/>
          <p:nvPr>
            <p:ph idx="1" type="body"/>
          </p:nvPr>
        </p:nvSpPr>
        <p:spPr>
          <a:xfrm>
            <a:off x="838200" y="1825625"/>
            <a:ext cx="55203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Det er utfallet på terningen som bestemmer om det blir stein saks eller papir. </a:t>
            </a:r>
            <a:endParaRPr/>
          </a:p>
        </p:txBody>
      </p:sp>
      <p:pic>
        <p:nvPicPr>
          <p:cNvPr id="722" name="Google Shape;722;ge8ba0a9394_0_89"/>
          <p:cNvPicPr preferRelativeResize="0"/>
          <p:nvPr/>
        </p:nvPicPr>
        <p:blipFill rotWithShape="1">
          <a:blip r:embed="rId3">
            <a:alphaModFix/>
          </a:blip>
          <a:srcRect b="0" l="0" r="0" t="0"/>
          <a:stretch/>
        </p:blipFill>
        <p:spPr>
          <a:xfrm>
            <a:off x="6234178" y="0"/>
            <a:ext cx="3810744" cy="6857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e8ba0a9394_0_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Pseudokode: Hvis-setning aktivitet </a:t>
            </a:r>
            <a:endParaRPr/>
          </a:p>
        </p:txBody>
      </p:sp>
      <p:sp>
        <p:nvSpPr>
          <p:cNvPr id="729" name="Google Shape;729;ge8ba0a9394_0_57"/>
          <p:cNvSpPr txBox="1"/>
          <p:nvPr>
            <p:ph idx="1" type="body"/>
          </p:nvPr>
        </p:nvSpPr>
        <p:spPr>
          <a:xfrm>
            <a:off x="838200" y="2428050"/>
            <a:ext cx="10515600" cy="327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Hvis terning = 1 eller 4</a:t>
            </a:r>
            <a:endParaRPr/>
          </a:p>
          <a:p>
            <a:pPr indent="0" lvl="0" marL="0" rtl="0" algn="l">
              <a:lnSpc>
                <a:spcPct val="90000"/>
              </a:lnSpc>
              <a:spcBef>
                <a:spcPts val="1000"/>
              </a:spcBef>
              <a:spcAft>
                <a:spcPts val="0"/>
              </a:spcAft>
              <a:buSzPts val="1800"/>
              <a:buNone/>
            </a:pPr>
            <a:r>
              <a:rPr lang="no-NO"/>
              <a:t>	Vis kort med stein </a:t>
            </a:r>
            <a:endParaRPr/>
          </a:p>
          <a:p>
            <a:pPr indent="0" lvl="0" marL="0" rtl="0" algn="l">
              <a:lnSpc>
                <a:spcPct val="90000"/>
              </a:lnSpc>
              <a:spcBef>
                <a:spcPts val="1000"/>
              </a:spcBef>
              <a:spcAft>
                <a:spcPts val="0"/>
              </a:spcAft>
              <a:buSzPts val="1800"/>
              <a:buNone/>
            </a:pPr>
            <a:r>
              <a:rPr lang="no-NO"/>
              <a:t>Ellers hvis terning = 2 eller 5</a:t>
            </a:r>
            <a:endParaRPr/>
          </a:p>
          <a:p>
            <a:pPr indent="0" lvl="0" marL="0" rtl="0" algn="l">
              <a:lnSpc>
                <a:spcPct val="90000"/>
              </a:lnSpc>
              <a:spcBef>
                <a:spcPts val="1000"/>
              </a:spcBef>
              <a:spcAft>
                <a:spcPts val="0"/>
              </a:spcAft>
              <a:buSzPts val="1800"/>
              <a:buNone/>
            </a:pPr>
            <a:r>
              <a:rPr lang="no-NO"/>
              <a:t>	Vis kort med papir </a:t>
            </a:r>
            <a:endParaRPr/>
          </a:p>
          <a:p>
            <a:pPr indent="0" lvl="0" marL="0" rtl="0" algn="l">
              <a:lnSpc>
                <a:spcPct val="90000"/>
              </a:lnSpc>
              <a:spcBef>
                <a:spcPts val="1000"/>
              </a:spcBef>
              <a:spcAft>
                <a:spcPts val="0"/>
              </a:spcAft>
              <a:buSzPts val="1800"/>
              <a:buNone/>
            </a:pPr>
            <a:r>
              <a:rPr lang="no-NO"/>
              <a:t>Ellers </a:t>
            </a:r>
            <a:endParaRPr/>
          </a:p>
          <a:p>
            <a:pPr indent="0" lvl="0" marL="0" rtl="0" algn="l">
              <a:lnSpc>
                <a:spcPct val="90000"/>
              </a:lnSpc>
              <a:spcBef>
                <a:spcPts val="1000"/>
              </a:spcBef>
              <a:spcAft>
                <a:spcPts val="0"/>
              </a:spcAft>
              <a:buSzPts val="1800"/>
              <a:buNone/>
            </a:pPr>
            <a:r>
              <a:rPr lang="no-NO"/>
              <a:t>	Vis kort med saks  </a:t>
            </a:r>
            <a:endParaRPr/>
          </a:p>
        </p:txBody>
      </p:sp>
      <p:sp>
        <p:nvSpPr>
          <p:cNvPr id="730" name="Google Shape;730;ge8ba0a9394_0_57"/>
          <p:cNvSpPr txBox="1"/>
          <p:nvPr/>
        </p:nvSpPr>
        <p:spPr>
          <a:xfrm>
            <a:off x="992250" y="1444575"/>
            <a:ext cx="8538000" cy="58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900"/>
              <a:buFont typeface="Arial"/>
              <a:buNone/>
            </a:pPr>
            <a:r>
              <a:rPr b="0" i="0" lang="no-NO" sz="2900" u="none" cap="none" strike="noStrike">
                <a:solidFill>
                  <a:schemeClr val="dk1"/>
                </a:solidFill>
                <a:latin typeface="Calibri"/>
                <a:ea typeface="Calibri"/>
                <a:cs typeface="Calibri"/>
                <a:sym typeface="Calibri"/>
              </a:rPr>
              <a:t>Kast terningen (velg et tilfeldig tall mellom 1 og 6) </a:t>
            </a:r>
            <a:endParaRPr b="0" i="0" sz="29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ec7ca4c1d5_0_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Pseudokode: Hvis-setning aktivitet </a:t>
            </a:r>
            <a:endParaRPr/>
          </a:p>
        </p:txBody>
      </p:sp>
      <p:sp>
        <p:nvSpPr>
          <p:cNvPr id="737" name="Google Shape;737;gec7ca4c1d5_0_40"/>
          <p:cNvSpPr txBox="1"/>
          <p:nvPr>
            <p:ph idx="1" type="body"/>
          </p:nvPr>
        </p:nvSpPr>
        <p:spPr>
          <a:xfrm>
            <a:off x="838200" y="2428050"/>
            <a:ext cx="10515600" cy="327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Hvis </a:t>
            </a:r>
            <a:r>
              <a:rPr lang="no-NO">
                <a:solidFill>
                  <a:srgbClr val="FF0000"/>
                </a:solidFill>
              </a:rPr>
              <a:t>terning</a:t>
            </a:r>
            <a:r>
              <a:rPr lang="no-NO"/>
              <a:t> = 1 eller 4</a:t>
            </a:r>
            <a:endParaRPr/>
          </a:p>
          <a:p>
            <a:pPr indent="0" lvl="0" marL="0" rtl="0" algn="l">
              <a:lnSpc>
                <a:spcPct val="90000"/>
              </a:lnSpc>
              <a:spcBef>
                <a:spcPts val="1000"/>
              </a:spcBef>
              <a:spcAft>
                <a:spcPts val="0"/>
              </a:spcAft>
              <a:buSzPts val="1800"/>
              <a:buNone/>
            </a:pPr>
            <a:r>
              <a:rPr lang="no-NO"/>
              <a:t>	Vis kort med stein </a:t>
            </a:r>
            <a:endParaRPr/>
          </a:p>
          <a:p>
            <a:pPr indent="0" lvl="0" marL="0" rtl="0" algn="l">
              <a:lnSpc>
                <a:spcPct val="90000"/>
              </a:lnSpc>
              <a:spcBef>
                <a:spcPts val="1000"/>
              </a:spcBef>
              <a:spcAft>
                <a:spcPts val="0"/>
              </a:spcAft>
              <a:buSzPts val="1800"/>
              <a:buNone/>
            </a:pPr>
            <a:r>
              <a:rPr lang="no-NO"/>
              <a:t>Ellers hvis </a:t>
            </a:r>
            <a:r>
              <a:rPr lang="no-NO">
                <a:solidFill>
                  <a:srgbClr val="FF0000"/>
                </a:solidFill>
              </a:rPr>
              <a:t>terning</a:t>
            </a:r>
            <a:r>
              <a:rPr lang="no-NO"/>
              <a:t> = 2 eller 5</a:t>
            </a:r>
            <a:endParaRPr/>
          </a:p>
          <a:p>
            <a:pPr indent="0" lvl="0" marL="0" rtl="0" algn="l">
              <a:lnSpc>
                <a:spcPct val="90000"/>
              </a:lnSpc>
              <a:spcBef>
                <a:spcPts val="1000"/>
              </a:spcBef>
              <a:spcAft>
                <a:spcPts val="0"/>
              </a:spcAft>
              <a:buSzPts val="1800"/>
              <a:buNone/>
            </a:pPr>
            <a:r>
              <a:rPr lang="no-NO"/>
              <a:t>	Vis kort med papir </a:t>
            </a:r>
            <a:endParaRPr/>
          </a:p>
          <a:p>
            <a:pPr indent="0" lvl="0" marL="0" rtl="0" algn="l">
              <a:lnSpc>
                <a:spcPct val="90000"/>
              </a:lnSpc>
              <a:spcBef>
                <a:spcPts val="1000"/>
              </a:spcBef>
              <a:spcAft>
                <a:spcPts val="0"/>
              </a:spcAft>
              <a:buSzPts val="1800"/>
              <a:buNone/>
            </a:pPr>
            <a:r>
              <a:rPr lang="no-NO"/>
              <a:t>Ellers </a:t>
            </a:r>
            <a:endParaRPr/>
          </a:p>
          <a:p>
            <a:pPr indent="0" lvl="0" marL="0" rtl="0" algn="l">
              <a:lnSpc>
                <a:spcPct val="90000"/>
              </a:lnSpc>
              <a:spcBef>
                <a:spcPts val="1000"/>
              </a:spcBef>
              <a:spcAft>
                <a:spcPts val="0"/>
              </a:spcAft>
              <a:buSzPts val="1800"/>
              <a:buNone/>
            </a:pPr>
            <a:r>
              <a:rPr lang="no-NO"/>
              <a:t>	Vis kort med saks  </a:t>
            </a:r>
            <a:endParaRPr/>
          </a:p>
        </p:txBody>
      </p:sp>
      <p:sp>
        <p:nvSpPr>
          <p:cNvPr id="738" name="Google Shape;738;gec7ca4c1d5_0_40"/>
          <p:cNvSpPr txBox="1"/>
          <p:nvPr/>
        </p:nvSpPr>
        <p:spPr>
          <a:xfrm>
            <a:off x="992250" y="1444575"/>
            <a:ext cx="8538000" cy="58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900"/>
              <a:buFont typeface="Arial"/>
              <a:buNone/>
            </a:pPr>
            <a:r>
              <a:rPr b="0" i="0" lang="no-NO" sz="2900" u="none" cap="none" strike="noStrike">
                <a:solidFill>
                  <a:schemeClr val="dk1"/>
                </a:solidFill>
                <a:latin typeface="Calibri"/>
                <a:ea typeface="Calibri"/>
                <a:cs typeface="Calibri"/>
                <a:sym typeface="Calibri"/>
              </a:rPr>
              <a:t>Kast terningen (velg et tilfeldig tall mellom 1 og 6) </a:t>
            </a:r>
            <a:endParaRPr b="0" i="0" sz="29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ec7ca4c1d5_0_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Pseudokode: Hvis-setning aktivitet </a:t>
            </a:r>
            <a:endParaRPr/>
          </a:p>
        </p:txBody>
      </p:sp>
      <p:sp>
        <p:nvSpPr>
          <p:cNvPr id="745" name="Google Shape;745;gec7ca4c1d5_0_31"/>
          <p:cNvSpPr txBox="1"/>
          <p:nvPr>
            <p:ph idx="1" type="body"/>
          </p:nvPr>
        </p:nvSpPr>
        <p:spPr>
          <a:xfrm>
            <a:off x="838200" y="3011700"/>
            <a:ext cx="10515600" cy="327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no-NO"/>
              <a:t>Hvis </a:t>
            </a:r>
            <a:r>
              <a:rPr lang="no-NO">
                <a:solidFill>
                  <a:srgbClr val="FF0000"/>
                </a:solidFill>
              </a:rPr>
              <a:t>terning</a:t>
            </a:r>
            <a:r>
              <a:rPr lang="no-NO"/>
              <a:t> = 1 eller 4</a:t>
            </a:r>
            <a:endParaRPr/>
          </a:p>
          <a:p>
            <a:pPr indent="0" lvl="0" marL="0" rtl="0" algn="l">
              <a:lnSpc>
                <a:spcPct val="90000"/>
              </a:lnSpc>
              <a:spcBef>
                <a:spcPts val="1000"/>
              </a:spcBef>
              <a:spcAft>
                <a:spcPts val="0"/>
              </a:spcAft>
              <a:buSzPts val="1800"/>
              <a:buNone/>
            </a:pPr>
            <a:r>
              <a:rPr lang="no-NO"/>
              <a:t>	Vis kort med stein </a:t>
            </a:r>
            <a:endParaRPr/>
          </a:p>
          <a:p>
            <a:pPr indent="0" lvl="0" marL="0" rtl="0" algn="l">
              <a:lnSpc>
                <a:spcPct val="90000"/>
              </a:lnSpc>
              <a:spcBef>
                <a:spcPts val="1000"/>
              </a:spcBef>
              <a:spcAft>
                <a:spcPts val="0"/>
              </a:spcAft>
              <a:buSzPts val="1800"/>
              <a:buNone/>
            </a:pPr>
            <a:r>
              <a:rPr lang="no-NO"/>
              <a:t>Ellers hvis </a:t>
            </a:r>
            <a:r>
              <a:rPr lang="no-NO">
                <a:solidFill>
                  <a:srgbClr val="FF0000"/>
                </a:solidFill>
              </a:rPr>
              <a:t>terning</a:t>
            </a:r>
            <a:r>
              <a:rPr lang="no-NO"/>
              <a:t> = 2 eller 5</a:t>
            </a:r>
            <a:endParaRPr/>
          </a:p>
          <a:p>
            <a:pPr indent="0" lvl="0" marL="0" rtl="0" algn="l">
              <a:lnSpc>
                <a:spcPct val="90000"/>
              </a:lnSpc>
              <a:spcBef>
                <a:spcPts val="1000"/>
              </a:spcBef>
              <a:spcAft>
                <a:spcPts val="0"/>
              </a:spcAft>
              <a:buSzPts val="1800"/>
              <a:buNone/>
            </a:pPr>
            <a:r>
              <a:rPr lang="no-NO"/>
              <a:t>	Vis kort med papir </a:t>
            </a:r>
            <a:endParaRPr/>
          </a:p>
          <a:p>
            <a:pPr indent="0" lvl="0" marL="0" rtl="0" algn="l">
              <a:lnSpc>
                <a:spcPct val="90000"/>
              </a:lnSpc>
              <a:spcBef>
                <a:spcPts val="1000"/>
              </a:spcBef>
              <a:spcAft>
                <a:spcPts val="0"/>
              </a:spcAft>
              <a:buSzPts val="1800"/>
              <a:buNone/>
            </a:pPr>
            <a:r>
              <a:rPr lang="no-NO"/>
              <a:t>Ellers </a:t>
            </a:r>
            <a:endParaRPr/>
          </a:p>
          <a:p>
            <a:pPr indent="0" lvl="0" marL="0" rtl="0" algn="l">
              <a:lnSpc>
                <a:spcPct val="90000"/>
              </a:lnSpc>
              <a:spcBef>
                <a:spcPts val="1000"/>
              </a:spcBef>
              <a:spcAft>
                <a:spcPts val="0"/>
              </a:spcAft>
              <a:buSzPts val="1800"/>
              <a:buNone/>
            </a:pPr>
            <a:r>
              <a:rPr lang="no-NO"/>
              <a:t>	Vis kort med saks  </a:t>
            </a:r>
            <a:endParaRPr/>
          </a:p>
        </p:txBody>
      </p:sp>
      <p:sp>
        <p:nvSpPr>
          <p:cNvPr id="746" name="Google Shape;746;gec7ca4c1d5_0_31"/>
          <p:cNvSpPr txBox="1"/>
          <p:nvPr/>
        </p:nvSpPr>
        <p:spPr>
          <a:xfrm>
            <a:off x="992250" y="1444575"/>
            <a:ext cx="8538000" cy="58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900"/>
              <a:buFont typeface="Arial"/>
              <a:buNone/>
            </a:pPr>
            <a:r>
              <a:rPr b="0" i="0" lang="no-NO" sz="2900" u="none" cap="none" strike="noStrike">
                <a:solidFill>
                  <a:schemeClr val="dk1"/>
                </a:solidFill>
                <a:latin typeface="Calibri"/>
                <a:ea typeface="Calibri"/>
                <a:cs typeface="Calibri"/>
                <a:sym typeface="Calibri"/>
              </a:rPr>
              <a:t>Kast terningen (velg et tilfeldig tall mellom 1 og 6) </a:t>
            </a:r>
            <a:endParaRPr b="0" i="0" sz="2900" u="none" cap="none" strike="noStrike">
              <a:solidFill>
                <a:schemeClr val="dk1"/>
              </a:solidFill>
              <a:latin typeface="Calibri"/>
              <a:ea typeface="Calibri"/>
              <a:cs typeface="Calibri"/>
              <a:sym typeface="Calibri"/>
            </a:endParaRPr>
          </a:p>
        </p:txBody>
      </p:sp>
      <p:sp>
        <p:nvSpPr>
          <p:cNvPr id="747" name="Google Shape;747;gec7ca4c1d5_0_31"/>
          <p:cNvSpPr txBox="1"/>
          <p:nvPr/>
        </p:nvSpPr>
        <p:spPr>
          <a:xfrm>
            <a:off x="992250" y="2177063"/>
            <a:ext cx="8538000" cy="58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900"/>
              <a:buFont typeface="Arial"/>
              <a:buNone/>
            </a:pPr>
            <a:r>
              <a:rPr b="0" i="0" lang="no-NO" sz="2900" u="none" cap="none" strike="noStrike">
                <a:solidFill>
                  <a:schemeClr val="dk1"/>
                </a:solidFill>
                <a:latin typeface="Calibri"/>
                <a:ea typeface="Calibri"/>
                <a:cs typeface="Calibri"/>
                <a:sym typeface="Calibri"/>
              </a:rPr>
              <a:t>Sett </a:t>
            </a:r>
            <a:r>
              <a:rPr b="0" i="0" lang="no-NO" sz="2900" u="none" cap="none" strike="noStrike">
                <a:solidFill>
                  <a:srgbClr val="FF0000"/>
                </a:solidFill>
                <a:latin typeface="Calibri"/>
                <a:ea typeface="Calibri"/>
                <a:cs typeface="Calibri"/>
                <a:sym typeface="Calibri"/>
              </a:rPr>
              <a:t>terning</a:t>
            </a:r>
            <a:r>
              <a:rPr b="0" i="0" lang="no-NO" sz="2900" u="none" cap="none" strike="noStrike">
                <a:solidFill>
                  <a:schemeClr val="dk1"/>
                </a:solidFill>
                <a:latin typeface="Calibri"/>
                <a:ea typeface="Calibri"/>
                <a:cs typeface="Calibri"/>
                <a:sym typeface="Calibri"/>
              </a:rPr>
              <a:t> til et tilfeldig tall mellom 1 og 6 </a:t>
            </a:r>
            <a:endParaRPr b="0" i="0" sz="2900" u="none" cap="none" strike="noStrike">
              <a:solidFill>
                <a:schemeClr val="dk1"/>
              </a:solidFill>
              <a:latin typeface="Calibri"/>
              <a:ea typeface="Calibri"/>
              <a:cs typeface="Calibri"/>
              <a:sym typeface="Calibri"/>
            </a:endParaRPr>
          </a:p>
        </p:txBody>
      </p:sp>
      <p:sp>
        <p:nvSpPr>
          <p:cNvPr id="748" name="Google Shape;748;gec7ca4c1d5_0_31"/>
          <p:cNvSpPr/>
          <p:nvPr/>
        </p:nvSpPr>
        <p:spPr>
          <a:xfrm>
            <a:off x="8275475" y="3921100"/>
            <a:ext cx="1561200" cy="817200"/>
          </a:xfrm>
          <a:prstGeom prst="wedgeRectCallout">
            <a:avLst>
              <a:gd fmla="val -90189" name="adj1"/>
              <a:gd fmla="val -196415"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rgbClr val="000000"/>
                </a:solidFill>
                <a:latin typeface="Arial"/>
                <a:ea typeface="Arial"/>
                <a:cs typeface="Arial"/>
                <a:sym typeface="Arial"/>
              </a:rPr>
              <a:t>Variabel</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Multilinks – bygg figur og skiv kode </a:t>
            </a:r>
            <a:endParaRPr/>
          </a:p>
        </p:txBody>
      </p:sp>
      <p:sp>
        <p:nvSpPr>
          <p:cNvPr id="110" name="Google Shape;110;p27"/>
          <p:cNvSpPr txBox="1"/>
          <p:nvPr>
            <p:ph idx="1" type="body"/>
          </p:nvPr>
        </p:nvSpPr>
        <p:spPr>
          <a:xfrm>
            <a:off x="838200" y="1528354"/>
            <a:ext cx="10515600" cy="4648609"/>
          </a:xfrm>
          <a:prstGeom prst="rect">
            <a:avLst/>
          </a:prstGeom>
          <a:noFill/>
          <a:ln>
            <a:noFill/>
          </a:ln>
        </p:spPr>
        <p:txBody>
          <a:bodyPr anchorCtr="0" anchor="t" bIns="45700" lIns="91425" spcFirstLastPara="1" rIns="91425" wrap="square" tIns="45700">
            <a:normAutofit/>
          </a:bodyPr>
          <a:lstStyle/>
          <a:p>
            <a:pPr indent="-279400" lvl="0" marL="457200" rtl="0" algn="l">
              <a:lnSpc>
                <a:spcPct val="90000"/>
              </a:lnSpc>
              <a:spcBef>
                <a:spcPts val="1000"/>
              </a:spcBef>
              <a:spcAft>
                <a:spcPts val="0"/>
              </a:spcAft>
              <a:buClr>
                <a:schemeClr val="dk1"/>
              </a:buClr>
              <a:buSzPts val="2800"/>
              <a:buNone/>
            </a:pPr>
            <a:r>
              <a:t/>
            </a:r>
            <a:endParaRPr/>
          </a:p>
          <a:p>
            <a:pPr indent="-279400" lvl="0" marL="457200" rtl="0" algn="l">
              <a:lnSpc>
                <a:spcPct val="90000"/>
              </a:lnSpc>
              <a:spcBef>
                <a:spcPts val="1000"/>
              </a:spcBef>
              <a:spcAft>
                <a:spcPts val="0"/>
              </a:spcAft>
              <a:buClr>
                <a:schemeClr val="dk1"/>
              </a:buClr>
              <a:buSzPts val="2800"/>
              <a:buNone/>
            </a:pPr>
            <a:r>
              <a:t/>
            </a:r>
            <a:endParaRPr/>
          </a:p>
        </p:txBody>
      </p:sp>
      <p:pic>
        <p:nvPicPr>
          <p:cNvPr descr="Giant Wooden Pencil - Walmart.com - Walmart.com" id="111" name="Google Shape;111;p27"/>
          <p:cNvPicPr preferRelativeResize="0"/>
          <p:nvPr/>
        </p:nvPicPr>
        <p:blipFill rotWithShape="1">
          <a:blip r:embed="rId3">
            <a:alphaModFix/>
          </a:blip>
          <a:srcRect b="0" l="0" r="0" t="0"/>
          <a:stretch/>
        </p:blipFill>
        <p:spPr>
          <a:xfrm>
            <a:off x="1473138" y="1971615"/>
            <a:ext cx="3124476" cy="3124476"/>
          </a:xfrm>
          <a:prstGeom prst="rect">
            <a:avLst/>
          </a:prstGeom>
          <a:noFill/>
          <a:ln>
            <a:noFill/>
          </a:ln>
        </p:spPr>
      </p:pic>
      <p:pic>
        <p:nvPicPr>
          <p:cNvPr descr="Essential Tips and Tricks on Colored Pencils – Smart Art" id="112" name="Google Shape;112;p27"/>
          <p:cNvPicPr preferRelativeResize="0"/>
          <p:nvPr/>
        </p:nvPicPr>
        <p:blipFill rotWithShape="1">
          <a:blip r:embed="rId4">
            <a:alphaModFix/>
          </a:blip>
          <a:srcRect b="0" l="0" r="0" t="0"/>
          <a:stretch/>
        </p:blipFill>
        <p:spPr>
          <a:xfrm>
            <a:off x="5443101" y="2309715"/>
            <a:ext cx="4301825" cy="2867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geb15e6221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no-NO"/>
              <a:t>I make:code </a:t>
            </a:r>
            <a:endParaRPr/>
          </a:p>
        </p:txBody>
      </p:sp>
      <p:pic>
        <p:nvPicPr>
          <p:cNvPr id="755" name="Google Shape;755;geb15e62213_0_0"/>
          <p:cNvPicPr preferRelativeResize="0"/>
          <p:nvPr/>
        </p:nvPicPr>
        <p:blipFill rotWithShape="1">
          <a:blip r:embed="rId3">
            <a:alphaModFix/>
          </a:blip>
          <a:srcRect b="0" l="0" r="0" t="0"/>
          <a:stretch/>
        </p:blipFill>
        <p:spPr>
          <a:xfrm>
            <a:off x="4194225" y="365125"/>
            <a:ext cx="3264125" cy="6180750"/>
          </a:xfrm>
          <a:prstGeom prst="rect">
            <a:avLst/>
          </a:prstGeom>
          <a:noFill/>
          <a:ln>
            <a:noFill/>
          </a:ln>
        </p:spPr>
      </p:pic>
      <p:sp>
        <p:nvSpPr>
          <p:cNvPr id="756" name="Google Shape;756;geb15e62213_0_0"/>
          <p:cNvSpPr/>
          <p:nvPr/>
        </p:nvSpPr>
        <p:spPr>
          <a:xfrm>
            <a:off x="8684075" y="462950"/>
            <a:ext cx="2568000" cy="875400"/>
          </a:xfrm>
          <a:prstGeom prst="wedgeRectCallout">
            <a:avLst>
              <a:gd fmla="val -165347" name="adj1"/>
              <a:gd fmla="val -31668"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no-NO" sz="2800" u="none" cap="none" strike="noStrike">
                <a:solidFill>
                  <a:schemeClr val="dk1"/>
                </a:solidFill>
                <a:latin typeface="Arial"/>
                <a:ea typeface="Arial"/>
                <a:cs typeface="Arial"/>
                <a:sym typeface="Arial"/>
              </a:rPr>
              <a:t>Startvilkår</a:t>
            </a:r>
            <a:endParaRPr b="0" i="0" sz="1400" u="none" cap="none" strike="noStrike">
              <a:solidFill>
                <a:srgbClr val="000000"/>
              </a:solidFill>
              <a:latin typeface="Arial"/>
              <a:ea typeface="Arial"/>
              <a:cs typeface="Arial"/>
              <a:sym typeface="Arial"/>
            </a:endParaRPr>
          </a:p>
        </p:txBody>
      </p:sp>
      <p:sp>
        <p:nvSpPr>
          <p:cNvPr id="757" name="Google Shape;757;geb15e62213_0_0"/>
          <p:cNvSpPr/>
          <p:nvPr/>
        </p:nvSpPr>
        <p:spPr>
          <a:xfrm>
            <a:off x="9026150" y="2030725"/>
            <a:ext cx="2970300" cy="1190100"/>
          </a:xfrm>
          <a:prstGeom prst="wedgeRectCallout">
            <a:avLst>
              <a:gd fmla="val -118011" name="adj1"/>
              <a:gd fmla="val -169088"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Arial"/>
                <a:ea typeface="Arial"/>
                <a:cs typeface="Arial"/>
                <a:sym typeface="Arial"/>
              </a:rPr>
              <a:t>Velg et tilfeldig tall</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Arial"/>
                <a:ea typeface="Arial"/>
                <a:cs typeface="Arial"/>
                <a:sym typeface="Arial"/>
              </a:rPr>
              <a:t>3 ulike betingelser</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Arial"/>
                <a:ea typeface="Arial"/>
                <a:cs typeface="Arial"/>
                <a:sym typeface="Arial"/>
              </a:rPr>
              <a:t>spill = 1, 2 eller 3</a:t>
            </a:r>
            <a:endParaRPr b="0" i="0" sz="2400" u="none" cap="none" strike="noStrike">
              <a:solidFill>
                <a:schemeClr val="dk1"/>
              </a:solidFill>
              <a:latin typeface="Arial"/>
              <a:ea typeface="Arial"/>
              <a:cs typeface="Arial"/>
              <a:sym typeface="Arial"/>
            </a:endParaRPr>
          </a:p>
        </p:txBody>
      </p:sp>
      <p:sp>
        <p:nvSpPr>
          <p:cNvPr id="758" name="Google Shape;758;geb15e62213_0_0"/>
          <p:cNvSpPr/>
          <p:nvPr/>
        </p:nvSpPr>
        <p:spPr>
          <a:xfrm>
            <a:off x="8482925" y="4284200"/>
            <a:ext cx="2970300" cy="875400"/>
          </a:xfrm>
          <a:prstGeom prst="wedgeRectCallout">
            <a:avLst>
              <a:gd fmla="val -117408" name="adj1"/>
              <a:gd fmla="val -428179"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Arial"/>
                <a:ea typeface="Arial"/>
                <a:cs typeface="Arial"/>
                <a:sym typeface="Arial"/>
              </a:rPr>
              <a:t>Velg et tilfeldig tall</a:t>
            </a:r>
            <a:endParaRPr b="0" i="0" sz="1000" u="none" cap="none" strike="noStrike">
              <a:solidFill>
                <a:srgbClr val="000000"/>
              </a:solidFill>
              <a:latin typeface="Arial"/>
              <a:ea typeface="Arial"/>
              <a:cs typeface="Arial"/>
              <a:sym typeface="Arial"/>
            </a:endParaRPr>
          </a:p>
        </p:txBody>
      </p:sp>
      <p:sp>
        <p:nvSpPr>
          <p:cNvPr id="759" name="Google Shape;759;geb15e62213_0_0"/>
          <p:cNvSpPr txBox="1"/>
          <p:nvPr/>
        </p:nvSpPr>
        <p:spPr>
          <a:xfrm>
            <a:off x="0" y="21837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eb15e62213_0_0"/>
          <p:cNvSpPr/>
          <p:nvPr/>
        </p:nvSpPr>
        <p:spPr>
          <a:xfrm>
            <a:off x="531900" y="1795650"/>
            <a:ext cx="1936200" cy="875400"/>
          </a:xfrm>
          <a:prstGeom prst="wedgeRectCallout">
            <a:avLst>
              <a:gd fmla="val 175852" name="adj1"/>
              <a:gd fmla="val -118900"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Betingelse</a:t>
            </a:r>
            <a:endParaRPr b="0" i="0" sz="2400" u="none" cap="none" strike="noStrike">
              <a:solidFill>
                <a:schemeClr val="dk1"/>
              </a:solidFill>
              <a:latin typeface="Arial"/>
              <a:ea typeface="Arial"/>
              <a:cs typeface="Arial"/>
              <a:sym typeface="Arial"/>
            </a:endParaRPr>
          </a:p>
        </p:txBody>
      </p:sp>
      <p:sp>
        <p:nvSpPr>
          <p:cNvPr id="761" name="Google Shape;761;geb15e62213_0_0"/>
          <p:cNvSpPr/>
          <p:nvPr/>
        </p:nvSpPr>
        <p:spPr>
          <a:xfrm>
            <a:off x="531900" y="3408800"/>
            <a:ext cx="1936200" cy="875400"/>
          </a:xfrm>
          <a:prstGeom prst="wedgeRectCallout">
            <a:avLst>
              <a:gd fmla="val 165301" name="adj1"/>
              <a:gd fmla="val -173164"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no-NO" sz="2500" u="none" cap="none" strike="noStrike">
                <a:solidFill>
                  <a:schemeClr val="dk1"/>
                </a:solidFill>
                <a:latin typeface="Calibri"/>
                <a:ea typeface="Calibri"/>
                <a:cs typeface="Calibri"/>
                <a:sym typeface="Calibri"/>
              </a:rPr>
              <a:t>Hendelse</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10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id="767" name="Google Shape;767;ged2b0a76bf_0_245"/>
          <p:cNvPicPr preferRelativeResize="0"/>
          <p:nvPr/>
        </p:nvPicPr>
        <p:blipFill rotWithShape="1">
          <a:blip r:embed="rId3">
            <a:alphaModFix/>
          </a:blip>
          <a:srcRect b="0" l="0" r="0" t="0"/>
          <a:stretch/>
        </p:blipFill>
        <p:spPr>
          <a:xfrm>
            <a:off x="1484088" y="152400"/>
            <a:ext cx="9223818" cy="65532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graphicFrame>
        <p:nvGraphicFramePr>
          <p:cNvPr id="773" name="Google Shape;773;gec7ca4c1d5_0_48"/>
          <p:cNvGraphicFramePr/>
          <p:nvPr/>
        </p:nvGraphicFramePr>
        <p:xfrm>
          <a:off x="821175" y="416495"/>
          <a:ext cx="3000000" cy="3000000"/>
        </p:xfrm>
        <a:graphic>
          <a:graphicData uri="http://schemas.openxmlformats.org/drawingml/2006/table">
            <a:tbl>
              <a:tblPr>
                <a:noFill/>
                <a:tableStyleId>{9E83B10F-9DEF-4BB7-B96B-4CCDBDF0ACB4}</a:tableStyleId>
              </a:tblPr>
              <a:tblGrid>
                <a:gridCol w="4216950"/>
                <a:gridCol w="3122575"/>
                <a:gridCol w="2947475"/>
              </a:tblGrid>
              <a:tr h="6110600">
                <a:tc>
                  <a:txBody>
                    <a:bodyPr/>
                    <a:lstStyle/>
                    <a:p>
                      <a:pPr indent="0" lvl="0" marL="0" marR="0" rtl="0" algn="l">
                        <a:lnSpc>
                          <a:spcPct val="100000"/>
                        </a:lnSpc>
                        <a:spcBef>
                          <a:spcPts val="0"/>
                        </a:spcBef>
                        <a:spcAft>
                          <a:spcPts val="0"/>
                        </a:spcAft>
                        <a:buClr>
                          <a:srgbClr val="000000"/>
                        </a:buClr>
                        <a:buSzPts val="1400"/>
                        <a:buFont typeface="Arial"/>
                        <a:buNone/>
                      </a:pPr>
                      <a:r>
                        <a:rPr lang="no-NO" sz="1400" u="none" cap="none" strike="noStrike"/>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no-NO" sz="1400" u="none" cap="none" strike="noStrike"/>
                        <a:t>Sett et tilfeldig tall mellom 1 og 3.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no-NO" sz="1400" u="none" cap="none" strike="noStrike"/>
                        <a:t>Lagre tallet i en variabel.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no-NO" sz="1400" u="none" cap="none" strike="noStrike"/>
                        <a:t>hvis variabelen er 1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no-NO" sz="1400" u="none" cap="none" strike="noStrike"/>
                        <a:t>    Vis saks</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lang="no-NO" sz="1400" u="none" cap="none" strike="noStrike">
                          <a:solidFill>
                            <a:schemeClr val="dk1"/>
                          </a:solidFill>
                        </a:rPr>
                        <a:t>Ellers hvis variabelen er 2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no-NO" sz="1400" u="none" cap="none" strike="noStrike">
                          <a:solidFill>
                            <a:schemeClr val="dk1"/>
                          </a:solidFill>
                        </a:rPr>
                        <a:t>    Vis papir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no-NO" sz="1400" u="none" cap="none" strike="noStrike">
                          <a:solidFill>
                            <a:schemeClr val="dk1"/>
                          </a:solidFill>
                        </a:rPr>
                        <a:t>Ellers</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no-NO" sz="1400" u="none" cap="none" strike="noStrike">
                          <a:solidFill>
                            <a:schemeClr val="dk1"/>
                          </a:solidFill>
                        </a:rPr>
                        <a:t>    Vis stein</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no-NO" sz="1400" u="none" cap="none" strike="noStrike"/>
                        <a:t>Programmet skal være en motspiller i stein, saks, papir.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no-NO" sz="1400" u="none" cap="none" strike="noStrike"/>
                        <a:t>Og vise saks, papir eller stein tilfeldig. </a:t>
                      </a:r>
                      <a:endParaRPr sz="1400" u="none" cap="none" strike="noStrike"/>
                    </a:p>
                  </a:txBody>
                  <a:tcPr marT="91425" marB="91425" marR="91425" marL="91425"/>
                </a:tc>
              </a:tr>
            </a:tbl>
          </a:graphicData>
        </a:graphic>
      </p:graphicFrame>
      <p:pic>
        <p:nvPicPr>
          <p:cNvPr id="774" name="Google Shape;774;gec7ca4c1d5_0_48"/>
          <p:cNvPicPr preferRelativeResize="0"/>
          <p:nvPr/>
        </p:nvPicPr>
        <p:blipFill rotWithShape="1">
          <a:blip r:embed="rId3">
            <a:alphaModFix/>
          </a:blip>
          <a:srcRect b="0" l="0" r="0" t="0"/>
          <a:stretch/>
        </p:blipFill>
        <p:spPr>
          <a:xfrm>
            <a:off x="1290525" y="493127"/>
            <a:ext cx="3132799" cy="5932074"/>
          </a:xfrm>
          <a:prstGeom prst="rect">
            <a:avLst/>
          </a:prstGeom>
          <a:noFill/>
          <a:ln>
            <a:noFill/>
          </a:ln>
        </p:spPr>
      </p:pic>
      <p:pic>
        <p:nvPicPr>
          <p:cNvPr id="775" name="Google Shape;775;gec7ca4c1d5_0_48"/>
          <p:cNvPicPr preferRelativeResize="0"/>
          <p:nvPr/>
        </p:nvPicPr>
        <p:blipFill rotWithShape="1">
          <a:blip r:embed="rId4">
            <a:alphaModFix/>
          </a:blip>
          <a:srcRect b="0" l="0" r="0" t="0"/>
          <a:stretch/>
        </p:blipFill>
        <p:spPr>
          <a:xfrm>
            <a:off x="971125" y="5023626"/>
            <a:ext cx="3771602" cy="1317725"/>
          </a:xfrm>
          <a:prstGeom prst="rect">
            <a:avLst/>
          </a:prstGeom>
          <a:noFill/>
          <a:ln>
            <a:noFill/>
          </a:ln>
        </p:spPr>
      </p:pic>
      <p:pic>
        <p:nvPicPr>
          <p:cNvPr id="776" name="Google Shape;776;gec7ca4c1d5_0_48"/>
          <p:cNvPicPr preferRelativeResize="0"/>
          <p:nvPr/>
        </p:nvPicPr>
        <p:blipFill rotWithShape="1">
          <a:blip r:embed="rId5">
            <a:alphaModFix/>
          </a:blip>
          <a:srcRect b="0" l="0" r="0" t="0"/>
          <a:stretch/>
        </p:blipFill>
        <p:spPr>
          <a:xfrm>
            <a:off x="6659675" y="2603724"/>
            <a:ext cx="4156674" cy="20762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ged2b0a76bf_0_250"/>
          <p:cNvSpPr/>
          <p:nvPr/>
        </p:nvSpPr>
        <p:spPr>
          <a:xfrm>
            <a:off x="638659" y="283786"/>
            <a:ext cx="10610785" cy="6414893"/>
          </a:xfrm>
          <a:custGeom>
            <a:rect b="b" l="l" r="r" t="t"/>
            <a:pathLst>
              <a:path extrusionOk="0" h="6023374" w="8992191">
                <a:moveTo>
                  <a:pt x="0" y="511987"/>
                </a:moveTo>
                <a:cubicBezTo>
                  <a:pt x="0" y="229224"/>
                  <a:pt x="229224" y="0"/>
                  <a:pt x="511987" y="0"/>
                </a:cubicBezTo>
                <a:lnTo>
                  <a:pt x="8480204" y="0"/>
                </a:lnTo>
                <a:cubicBezTo>
                  <a:pt x="8762967" y="0"/>
                  <a:pt x="8992191" y="229224"/>
                  <a:pt x="8992191" y="511987"/>
                </a:cubicBezTo>
                <a:lnTo>
                  <a:pt x="8992191" y="5511387"/>
                </a:lnTo>
                <a:cubicBezTo>
                  <a:pt x="8992191" y="5794150"/>
                  <a:pt x="8762967" y="6023374"/>
                  <a:pt x="8480204" y="6023374"/>
                </a:cubicBezTo>
                <a:lnTo>
                  <a:pt x="511987" y="6023374"/>
                </a:lnTo>
                <a:cubicBezTo>
                  <a:pt x="229224" y="6023374"/>
                  <a:pt x="0" y="5794150"/>
                  <a:pt x="0" y="5511387"/>
                </a:cubicBezTo>
                <a:lnTo>
                  <a:pt x="0" y="511987"/>
                </a:lnTo>
                <a:close/>
              </a:path>
            </a:pathLst>
          </a:custGeom>
          <a:solidFill>
            <a:srgbClr val="009ED8"/>
          </a:solidFill>
          <a:ln cap="flat" cmpd="sng" w="12700">
            <a:solidFill>
              <a:schemeClr val="dk1"/>
            </a:solidFill>
            <a:prstDash val="solid"/>
            <a:miter lim="800000"/>
            <a:headEnd len="sm" w="sm" type="none"/>
            <a:tailEnd len="sm" w="sm" type="none"/>
          </a:ln>
        </p:spPr>
        <p:txBody>
          <a:bodyPr anchorCtr="0" anchor="t" bIns="4824750" lIns="271875" spcFirstLastPara="1" rIns="271875" wrap="square" tIns="271875">
            <a:noAutofit/>
          </a:bodyPr>
          <a:lstStyle/>
          <a:p>
            <a:pPr indent="0" lvl="0" marL="0" marR="0" rtl="0" algn="l">
              <a:lnSpc>
                <a:spcPct val="9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Algoritmisk tenkning - Problemløsning</a:t>
            </a:r>
            <a:endParaRPr b="0" i="0" sz="2800" u="none" cap="none" strike="noStrike">
              <a:solidFill>
                <a:schemeClr val="dk1"/>
              </a:solidFill>
              <a:latin typeface="Calibri"/>
              <a:ea typeface="Calibri"/>
              <a:cs typeface="Calibri"/>
              <a:sym typeface="Calibri"/>
            </a:endParaRPr>
          </a:p>
        </p:txBody>
      </p:sp>
      <p:sp>
        <p:nvSpPr>
          <p:cNvPr id="782" name="Google Shape;782;ged2b0a76bf_0_250"/>
          <p:cNvSpPr/>
          <p:nvPr/>
        </p:nvSpPr>
        <p:spPr>
          <a:xfrm>
            <a:off x="942702" y="3792327"/>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Dele opp problemet i mindre deler og løse hver del og så sette alt sammen til en komplett løsning av problemet.  </a:t>
            </a:r>
            <a:endParaRPr b="0" i="0" sz="1400" u="none" cap="none" strike="noStrike">
              <a:solidFill>
                <a:srgbClr val="000000"/>
              </a:solidFill>
              <a:latin typeface="Arial"/>
              <a:ea typeface="Arial"/>
              <a:cs typeface="Arial"/>
              <a:sym typeface="Arial"/>
            </a:endParaRPr>
          </a:p>
        </p:txBody>
      </p:sp>
      <p:sp>
        <p:nvSpPr>
          <p:cNvPr id="783" name="Google Shape;783;ged2b0a76bf_0_250"/>
          <p:cNvSpPr/>
          <p:nvPr/>
        </p:nvSpPr>
        <p:spPr>
          <a:xfrm>
            <a:off x="4407963"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Lage en rekke med steg som løser et problem.</a:t>
            </a:r>
            <a:r>
              <a:rPr b="0" i="0" lang="no-NO" sz="1400" u="none" cap="none" strike="noStrike">
                <a:solidFill>
                  <a:srgbClr val="000000"/>
                </a:solidFill>
                <a:latin typeface="Arial"/>
                <a:ea typeface="Arial"/>
                <a:cs typeface="Arial"/>
                <a:sym typeface="Arial"/>
              </a:rPr>
              <a:t> </a:t>
            </a:r>
            <a:r>
              <a:rPr b="0" i="0" lang="no-NO" sz="1400" u="none" cap="none" strike="noStrike">
                <a:solidFill>
                  <a:schemeClr val="dk1"/>
                </a:solidFill>
                <a:latin typeface="Calibri"/>
                <a:ea typeface="Calibri"/>
                <a:cs typeface="Calibri"/>
                <a:sym typeface="Calibri"/>
              </a:rPr>
              <a:t>Løse lignende problemer med ved å følge de samme stegene. </a:t>
            </a:r>
            <a:endParaRPr b="0" i="0" sz="1400" u="none" cap="none" strike="noStrike">
              <a:solidFill>
                <a:srgbClr val="000000"/>
              </a:solidFill>
              <a:latin typeface="Arial"/>
              <a:ea typeface="Arial"/>
              <a:cs typeface="Arial"/>
              <a:sym typeface="Arial"/>
            </a:endParaRPr>
          </a:p>
        </p:txBody>
      </p:sp>
      <p:sp>
        <p:nvSpPr>
          <p:cNvPr id="784" name="Google Shape;784;ged2b0a76bf_0_250"/>
          <p:cNvSpPr/>
          <p:nvPr/>
        </p:nvSpPr>
        <p:spPr>
          <a:xfrm>
            <a:off x="942702"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Fjerne unødvendige detaljer, legge til informasjon som tydeliggjør utfordringen og gjør det lettere å løse problemet. </a:t>
            </a:r>
            <a:endParaRPr b="0" i="0" sz="1400" u="none" cap="none" strike="noStrike">
              <a:solidFill>
                <a:srgbClr val="000000"/>
              </a:solidFill>
              <a:latin typeface="Arial"/>
              <a:ea typeface="Arial"/>
              <a:cs typeface="Arial"/>
              <a:sym typeface="Arial"/>
            </a:endParaRPr>
          </a:p>
        </p:txBody>
      </p:sp>
      <p:sp>
        <p:nvSpPr>
          <p:cNvPr id="785" name="Google Shape;785;ged2b0a76bf_0_250"/>
          <p:cNvSpPr/>
          <p:nvPr/>
        </p:nvSpPr>
        <p:spPr>
          <a:xfrm>
            <a:off x="4407963" y="2366132"/>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rPr b="0" i="0" lang="no-NO" sz="1400" u="none" cap="none" strike="noStrike">
                <a:solidFill>
                  <a:schemeClr val="dk1"/>
                </a:solidFill>
                <a:latin typeface="Calibri"/>
                <a:ea typeface="Calibri"/>
                <a:cs typeface="Calibri"/>
                <a:sym typeface="Calibri"/>
              </a:rPr>
              <a:t>Se likheter og sammenhenger mellom ulike utfordringer. Anvende forkunnskap og ferdigheter i mange ulike situasjoner. </a:t>
            </a:r>
            <a:endParaRPr b="0" i="0" sz="1400" u="none" cap="none" strike="noStrike">
              <a:solidFill>
                <a:srgbClr val="000000"/>
              </a:solidFill>
              <a:latin typeface="Arial"/>
              <a:ea typeface="Arial"/>
              <a:cs typeface="Arial"/>
              <a:sym typeface="Arial"/>
            </a:endParaRPr>
          </a:p>
        </p:txBody>
      </p:sp>
      <p:sp>
        <p:nvSpPr>
          <p:cNvPr id="786" name="Google Shape;786;ged2b0a76bf_0_250"/>
          <p:cNvSpPr/>
          <p:nvPr/>
        </p:nvSpPr>
        <p:spPr>
          <a:xfrm>
            <a:off x="942702" y="2381674"/>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Vurdere hvor robust og effektiv en løsning er. Ta med læring og erfaringer fra prosessen med til neste utfordring. </a:t>
            </a:r>
            <a:endParaRPr b="0" i="0" sz="1400" u="none" cap="none" strike="noStrike">
              <a:solidFill>
                <a:srgbClr val="000000"/>
              </a:solidFill>
              <a:latin typeface="Arial"/>
              <a:ea typeface="Arial"/>
              <a:cs typeface="Arial"/>
              <a:sym typeface="Arial"/>
            </a:endParaRPr>
          </a:p>
        </p:txBody>
      </p:sp>
      <p:sp>
        <p:nvSpPr>
          <p:cNvPr id="787" name="Google Shape;787;ged2b0a76bf_0_250"/>
          <p:cNvSpPr/>
          <p:nvPr/>
        </p:nvSpPr>
        <p:spPr>
          <a:xfrm>
            <a:off x="7784038"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Ha strategier for å teste løsninger, oppdage og rette opp feil. </a:t>
            </a:r>
            <a:endParaRPr b="0" i="0" sz="1400" u="none" cap="none" strike="noStrike">
              <a:solidFill>
                <a:srgbClr val="000000"/>
              </a:solidFill>
              <a:latin typeface="Arial"/>
              <a:ea typeface="Arial"/>
              <a:cs typeface="Arial"/>
              <a:sym typeface="Arial"/>
            </a:endParaRPr>
          </a:p>
        </p:txBody>
      </p:sp>
      <p:sp>
        <p:nvSpPr>
          <p:cNvPr id="788" name="Google Shape;788;ged2b0a76bf_0_250"/>
          <p:cNvSpPr/>
          <p:nvPr/>
        </p:nvSpPr>
        <p:spPr>
          <a:xfrm>
            <a:off x="942702"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Gjenbruke eget eller andres tidligere løsninger på lignende problemer. Dele ideer med andre, bruke andres forslag og innspill. </a:t>
            </a:r>
            <a:endParaRPr b="0" i="0" sz="1400" u="none" cap="none" strike="noStrike">
              <a:solidFill>
                <a:schemeClr val="dk1"/>
              </a:solidFill>
              <a:latin typeface="Calibri"/>
              <a:ea typeface="Calibri"/>
              <a:cs typeface="Calibri"/>
              <a:sym typeface="Calibri"/>
            </a:endParaRPr>
          </a:p>
        </p:txBody>
      </p:sp>
      <p:sp>
        <p:nvSpPr>
          <p:cNvPr id="789" name="Google Shape;789;ged2b0a76bf_0_250"/>
          <p:cNvSpPr/>
          <p:nvPr/>
        </p:nvSpPr>
        <p:spPr>
          <a:xfrm>
            <a:off x="4407963" y="3784555"/>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Identifisere hvilke deler av problemet som best kan løses ved bruk av datamaskin.  </a:t>
            </a:r>
            <a:endParaRPr b="0" i="0" sz="1400" u="none" cap="none" strike="noStrike">
              <a:solidFill>
                <a:srgbClr val="000000"/>
              </a:solidFill>
              <a:latin typeface="Arial"/>
              <a:ea typeface="Arial"/>
              <a:cs typeface="Arial"/>
              <a:sym typeface="Arial"/>
            </a:endParaRPr>
          </a:p>
        </p:txBody>
      </p:sp>
      <p:sp>
        <p:nvSpPr>
          <p:cNvPr id="790" name="Google Shape;790;ged2b0a76bf_0_250"/>
          <p:cNvSpPr/>
          <p:nvPr/>
        </p:nvSpPr>
        <p:spPr>
          <a:xfrm>
            <a:off x="7784038"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l">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Se problemer fra ulike vinklinger, teste ut mange ulike innganger til å løse problemet. </a:t>
            </a:r>
            <a:endParaRPr b="0" i="0" sz="1400" u="none" cap="none" strike="noStrike">
              <a:solidFill>
                <a:srgbClr val="000000"/>
              </a:solidFill>
              <a:latin typeface="Arial"/>
              <a:ea typeface="Arial"/>
              <a:cs typeface="Arial"/>
              <a:sym typeface="Arial"/>
            </a:endParaRPr>
          </a:p>
        </p:txBody>
      </p:sp>
      <p:sp>
        <p:nvSpPr>
          <p:cNvPr id="791" name="Google Shape;791;ged2b0a76bf_0_250"/>
          <p:cNvSpPr/>
          <p:nvPr/>
        </p:nvSpPr>
        <p:spPr>
          <a:xfrm>
            <a:off x="4407963"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Designe og lage. Bruke kreativitet og nysgjerrighet til å lage nye løsninger og realisere ideer.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92" name="Google Shape;792;ged2b0a76bf_0_250"/>
          <p:cNvSpPr/>
          <p:nvPr/>
        </p:nvSpPr>
        <p:spPr>
          <a:xfrm>
            <a:off x="7784038" y="3784555"/>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Fortsette og prøve selv om løsningen ser langt unna. Tåle og gjøre feil og prøve igjen. </a:t>
            </a:r>
            <a:endParaRPr b="0" i="0" sz="1400" u="none" cap="none" strike="noStrike">
              <a:solidFill>
                <a:schemeClr val="dk1"/>
              </a:solidFill>
              <a:latin typeface="Calibri"/>
              <a:ea typeface="Calibri"/>
              <a:cs typeface="Calibri"/>
              <a:sym typeface="Calibri"/>
            </a:endParaRPr>
          </a:p>
        </p:txBody>
      </p:sp>
      <p:sp>
        <p:nvSpPr>
          <p:cNvPr id="793" name="Google Shape;793;ged2b0a76bf_0_250"/>
          <p:cNvSpPr/>
          <p:nvPr/>
        </p:nvSpPr>
        <p:spPr>
          <a:xfrm>
            <a:off x="7784038" y="2366132"/>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Lage en plan for hvordan et komplekst problem kan løses. Innhente relevant informasjon og forstå data. Legge strategier for å takle problemer.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graphicFrame>
        <p:nvGraphicFramePr>
          <p:cNvPr id="799" name="Google Shape;799;ged2b0a76bf_0_282"/>
          <p:cNvGraphicFramePr/>
          <p:nvPr/>
        </p:nvGraphicFramePr>
        <p:xfrm>
          <a:off x="1127445" y="547256"/>
          <a:ext cx="3000000" cy="3000000"/>
        </p:xfrm>
        <a:graphic>
          <a:graphicData uri="http://schemas.openxmlformats.org/drawingml/2006/table">
            <a:tbl>
              <a:tblPr bandRow="1" firstRow="1">
                <a:noFill/>
                <a:tableStyleId>{C5981154-A7FC-48CE-8CF1-8E5F65EF8F74}</a:tableStyleId>
              </a:tblPr>
              <a:tblGrid>
                <a:gridCol w="5102375"/>
                <a:gridCol w="5102375"/>
              </a:tblGrid>
              <a:tr h="426725">
                <a:tc>
                  <a:txBody>
                    <a:bodyPr/>
                    <a:lstStyle/>
                    <a:p>
                      <a:pPr indent="0" lvl="0" marL="0" marR="0" rtl="0" algn="l">
                        <a:lnSpc>
                          <a:spcPct val="100000"/>
                        </a:lnSpc>
                        <a:spcBef>
                          <a:spcPts val="0"/>
                        </a:spcBef>
                        <a:spcAft>
                          <a:spcPts val="0"/>
                        </a:spcAft>
                        <a:buClr>
                          <a:srgbClr val="000000"/>
                        </a:buClr>
                        <a:buSzPts val="2200"/>
                        <a:buFont typeface="Arial"/>
                        <a:buNone/>
                      </a:pPr>
                      <a:r>
                        <a:rPr b="1" lang="no-NO" sz="2200" u="none" cap="none" strike="noStrike"/>
                        <a:t>Ferdighet</a:t>
                      </a:r>
                      <a:endParaRPr b="1"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t/>
                      </a:r>
                      <a:endParaRPr b="1" sz="2200" u="none" cap="none" strike="noStrike"/>
                    </a:p>
                  </a:txBody>
                  <a:tcPr marT="45725" marB="45725" marR="91450" marL="91450">
                    <a:lnB cap="flat" cmpd="sng" w="12700">
                      <a:solidFill>
                        <a:schemeClr val="dk1"/>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Generalisere, automatisere og se mønstre</a:t>
                      </a:r>
                      <a:endParaRPr sz="22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Definere hvilke deler av problemet som kan løses med datamaskin.</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9525">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Utholdenhet</a:t>
                      </a:r>
                      <a:endParaRPr sz="20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Skape</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9250">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Teste og feilsøke</a:t>
                      </a:r>
                      <a:endParaRPr sz="20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Utforske og eksperimentere</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9250">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Gjenbruk, dele og samarbeide</a:t>
                      </a:r>
                      <a:endParaRPr sz="20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Planlegge og analysere</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8975">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Lage algoritmer</a:t>
                      </a:r>
                      <a:endParaRPr sz="20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Evaluere</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2625">
                <a:tc>
                  <a:txBody>
                    <a:bodyPr/>
                    <a:lstStyle/>
                    <a:p>
                      <a:pPr indent="0" lvl="0" marL="0" marR="0" rtl="0" algn="l">
                        <a:lnSpc>
                          <a:spcPct val="100000"/>
                        </a:lnSpc>
                        <a:spcBef>
                          <a:spcPts val="0"/>
                        </a:spcBef>
                        <a:spcAft>
                          <a:spcPts val="0"/>
                        </a:spcAft>
                        <a:buClr>
                          <a:schemeClr val="dk1"/>
                        </a:buClr>
                        <a:buSzPts val="2200"/>
                        <a:buFont typeface="Arial"/>
                        <a:buNone/>
                      </a:pPr>
                      <a:r>
                        <a:rPr lang="no-NO" sz="2200" u="none" cap="none" strike="noStrike"/>
                        <a:t>Abstrahere</a:t>
                      </a:r>
                      <a:endParaRPr sz="2200" u="none" cap="none" strike="noStrike"/>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Calibri"/>
                        <a:buNone/>
                      </a:pPr>
                      <a:r>
                        <a:rPr lang="no-NO" sz="2200" u="none" cap="none" strike="noStrike"/>
                        <a:t>Bryte ned problemet</a:t>
                      </a:r>
                      <a:endParaRPr sz="2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ged2b0a76bf_0_266"/>
          <p:cNvSpPr/>
          <p:nvPr/>
        </p:nvSpPr>
        <p:spPr>
          <a:xfrm>
            <a:off x="638659" y="283786"/>
            <a:ext cx="10610785" cy="6414893"/>
          </a:xfrm>
          <a:custGeom>
            <a:rect b="b" l="l" r="r" t="t"/>
            <a:pathLst>
              <a:path extrusionOk="0" h="6023374" w="8992191">
                <a:moveTo>
                  <a:pt x="0" y="511987"/>
                </a:moveTo>
                <a:cubicBezTo>
                  <a:pt x="0" y="229224"/>
                  <a:pt x="229224" y="0"/>
                  <a:pt x="511987" y="0"/>
                </a:cubicBezTo>
                <a:lnTo>
                  <a:pt x="8480204" y="0"/>
                </a:lnTo>
                <a:cubicBezTo>
                  <a:pt x="8762967" y="0"/>
                  <a:pt x="8992191" y="229224"/>
                  <a:pt x="8992191" y="511987"/>
                </a:cubicBezTo>
                <a:lnTo>
                  <a:pt x="8992191" y="5511387"/>
                </a:lnTo>
                <a:cubicBezTo>
                  <a:pt x="8992191" y="5794150"/>
                  <a:pt x="8762967" y="6023374"/>
                  <a:pt x="8480204" y="6023374"/>
                </a:cubicBezTo>
                <a:lnTo>
                  <a:pt x="511987" y="6023374"/>
                </a:lnTo>
                <a:cubicBezTo>
                  <a:pt x="229224" y="6023374"/>
                  <a:pt x="0" y="5794150"/>
                  <a:pt x="0" y="5511387"/>
                </a:cubicBezTo>
                <a:lnTo>
                  <a:pt x="0" y="511987"/>
                </a:lnTo>
                <a:close/>
              </a:path>
            </a:pathLst>
          </a:custGeom>
          <a:solidFill>
            <a:srgbClr val="009ED8"/>
          </a:solidFill>
          <a:ln cap="flat" cmpd="sng" w="12700">
            <a:solidFill>
              <a:schemeClr val="dk1"/>
            </a:solidFill>
            <a:prstDash val="solid"/>
            <a:miter lim="800000"/>
            <a:headEnd len="sm" w="sm" type="none"/>
            <a:tailEnd len="sm" w="sm" type="none"/>
          </a:ln>
        </p:spPr>
        <p:txBody>
          <a:bodyPr anchorCtr="0" anchor="t" bIns="4824750" lIns="271875" spcFirstLastPara="1" rIns="271875" wrap="square" tIns="271875">
            <a:noAutofit/>
          </a:bodyPr>
          <a:lstStyle/>
          <a:p>
            <a:pPr indent="0" lvl="0" marL="0" marR="0" rtl="0" algn="l">
              <a:lnSpc>
                <a:spcPct val="90000"/>
              </a:lnSpc>
              <a:spcBef>
                <a:spcPts val="0"/>
              </a:spcBef>
              <a:spcAft>
                <a:spcPts val="0"/>
              </a:spcAft>
              <a:buClr>
                <a:srgbClr val="000000"/>
              </a:buClr>
              <a:buSzPts val="2800"/>
              <a:buFont typeface="Arial"/>
              <a:buNone/>
            </a:pPr>
            <a:r>
              <a:rPr b="0" i="0" lang="no-NO" sz="2800" u="none" cap="none" strike="noStrike">
                <a:solidFill>
                  <a:schemeClr val="dk1"/>
                </a:solidFill>
                <a:latin typeface="Calibri"/>
                <a:ea typeface="Calibri"/>
                <a:cs typeface="Calibri"/>
                <a:sym typeface="Calibri"/>
              </a:rPr>
              <a:t>Algoritmisk tenkning - Problemløsning</a:t>
            </a:r>
            <a:endParaRPr b="0" i="0" sz="2800" u="none" cap="none" strike="noStrike">
              <a:solidFill>
                <a:schemeClr val="dk1"/>
              </a:solidFill>
              <a:latin typeface="Calibri"/>
              <a:ea typeface="Calibri"/>
              <a:cs typeface="Calibri"/>
              <a:sym typeface="Calibri"/>
            </a:endParaRPr>
          </a:p>
        </p:txBody>
      </p:sp>
      <p:sp>
        <p:nvSpPr>
          <p:cNvPr id="805" name="Google Shape;805;ged2b0a76bf_0_266"/>
          <p:cNvSpPr/>
          <p:nvPr/>
        </p:nvSpPr>
        <p:spPr>
          <a:xfrm>
            <a:off x="942702" y="3792327"/>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Bryte ned problemet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Dele opp problemet i mindre deler og løse hver del og så sette alt sammen til en komplett løsning av problemet.  </a:t>
            </a:r>
            <a:endParaRPr b="0" i="0" sz="1400" u="none" cap="none" strike="noStrike">
              <a:solidFill>
                <a:srgbClr val="000000"/>
              </a:solidFill>
              <a:latin typeface="Arial"/>
              <a:ea typeface="Arial"/>
              <a:cs typeface="Arial"/>
              <a:sym typeface="Arial"/>
            </a:endParaRPr>
          </a:p>
        </p:txBody>
      </p:sp>
      <p:sp>
        <p:nvSpPr>
          <p:cNvPr id="806" name="Google Shape;806;ged2b0a76bf_0_266"/>
          <p:cNvSpPr/>
          <p:nvPr/>
        </p:nvSpPr>
        <p:spPr>
          <a:xfrm>
            <a:off x="4407963"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Lage algoritmer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Lage en rekke med steg som løser et problem.</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Løse lignende problemer med ved å følge de samme stegene. </a:t>
            </a:r>
            <a:endParaRPr b="0" i="0" sz="1400" u="none" cap="none" strike="noStrike">
              <a:solidFill>
                <a:srgbClr val="000000"/>
              </a:solidFill>
              <a:latin typeface="Arial"/>
              <a:ea typeface="Arial"/>
              <a:cs typeface="Arial"/>
              <a:sym typeface="Arial"/>
            </a:endParaRPr>
          </a:p>
        </p:txBody>
      </p:sp>
      <p:sp>
        <p:nvSpPr>
          <p:cNvPr id="807" name="Google Shape;807;ged2b0a76bf_0_266"/>
          <p:cNvSpPr/>
          <p:nvPr/>
        </p:nvSpPr>
        <p:spPr>
          <a:xfrm>
            <a:off x="942702"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Abstrahere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Fjerne unødvendige detaljer, legge til informasjon som tydeliggjør utfordringen og gjør det lettere å løse problemet. </a:t>
            </a:r>
            <a:endParaRPr b="0" i="0" sz="1400" u="none" cap="none" strike="noStrike">
              <a:solidFill>
                <a:srgbClr val="000000"/>
              </a:solidFill>
              <a:latin typeface="Arial"/>
              <a:ea typeface="Arial"/>
              <a:cs typeface="Arial"/>
              <a:sym typeface="Arial"/>
            </a:endParaRPr>
          </a:p>
        </p:txBody>
      </p:sp>
      <p:sp>
        <p:nvSpPr>
          <p:cNvPr id="808" name="Google Shape;808;ged2b0a76bf_0_266"/>
          <p:cNvSpPr/>
          <p:nvPr/>
        </p:nvSpPr>
        <p:spPr>
          <a:xfrm>
            <a:off x="4407963" y="2366132"/>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Generalisere, automatisere og se mønstre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rPr b="0" i="0" lang="no-NO" sz="1400" u="none" cap="none" strike="noStrike">
                <a:solidFill>
                  <a:schemeClr val="dk1"/>
                </a:solidFill>
                <a:latin typeface="Calibri"/>
                <a:ea typeface="Calibri"/>
                <a:cs typeface="Calibri"/>
                <a:sym typeface="Calibri"/>
              </a:rPr>
              <a:t>Se likheter og sammenhenger mellom ulike utfordringer. Anvende forkunnskap og ferdigheter i mange ulike situasjoner. </a:t>
            </a:r>
            <a:endParaRPr b="0" i="0" sz="1400" u="none" cap="none" strike="noStrike">
              <a:solidFill>
                <a:srgbClr val="000000"/>
              </a:solidFill>
              <a:latin typeface="Arial"/>
              <a:ea typeface="Arial"/>
              <a:cs typeface="Arial"/>
              <a:sym typeface="Arial"/>
            </a:endParaRPr>
          </a:p>
        </p:txBody>
      </p:sp>
      <p:sp>
        <p:nvSpPr>
          <p:cNvPr id="809" name="Google Shape;809;ged2b0a76bf_0_266"/>
          <p:cNvSpPr/>
          <p:nvPr/>
        </p:nvSpPr>
        <p:spPr>
          <a:xfrm>
            <a:off x="942702" y="2381674"/>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Evaluere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Vurdere hvor robust og effektiv en løsning er. Ta med læring og erfaringer fra prosessen med til neste utfordring. </a:t>
            </a:r>
            <a:endParaRPr b="0" i="0" sz="1400" u="none" cap="none" strike="noStrike">
              <a:solidFill>
                <a:srgbClr val="000000"/>
              </a:solidFill>
              <a:latin typeface="Arial"/>
              <a:ea typeface="Arial"/>
              <a:cs typeface="Arial"/>
              <a:sym typeface="Arial"/>
            </a:endParaRPr>
          </a:p>
        </p:txBody>
      </p:sp>
      <p:sp>
        <p:nvSpPr>
          <p:cNvPr id="810" name="Google Shape;810;ged2b0a76bf_0_266"/>
          <p:cNvSpPr/>
          <p:nvPr/>
        </p:nvSpPr>
        <p:spPr>
          <a:xfrm>
            <a:off x="7784038"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Teste og feilsøke</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Ha strategier for å teste løsninger, oppdage og rette opp feil. </a:t>
            </a:r>
            <a:endParaRPr b="0" i="0" sz="1400" u="none" cap="none" strike="noStrike">
              <a:solidFill>
                <a:srgbClr val="000000"/>
              </a:solidFill>
              <a:latin typeface="Arial"/>
              <a:ea typeface="Arial"/>
              <a:cs typeface="Arial"/>
              <a:sym typeface="Arial"/>
            </a:endParaRPr>
          </a:p>
        </p:txBody>
      </p:sp>
      <p:sp>
        <p:nvSpPr>
          <p:cNvPr id="811" name="Google Shape;811;ged2b0a76bf_0_266"/>
          <p:cNvSpPr/>
          <p:nvPr/>
        </p:nvSpPr>
        <p:spPr>
          <a:xfrm>
            <a:off x="942702" y="520297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Gjenbruk, dele og samarbeide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Gjenbruke eget eller andres tidligere løsninger på lignende problemer. Dele ideer med andre, bruke andres forslag og innspill. </a:t>
            </a:r>
            <a:endParaRPr b="0" i="0" sz="1400" u="none" cap="none" strike="noStrike">
              <a:solidFill>
                <a:schemeClr val="dk1"/>
              </a:solidFill>
              <a:latin typeface="Calibri"/>
              <a:ea typeface="Calibri"/>
              <a:cs typeface="Calibri"/>
              <a:sym typeface="Calibri"/>
            </a:endParaRPr>
          </a:p>
        </p:txBody>
      </p:sp>
      <p:sp>
        <p:nvSpPr>
          <p:cNvPr id="812" name="Google Shape;812;ged2b0a76bf_0_266"/>
          <p:cNvSpPr/>
          <p:nvPr/>
        </p:nvSpPr>
        <p:spPr>
          <a:xfrm>
            <a:off x="4407963" y="3784555"/>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Definere hvilke deler av problemet som kan løses med datamaskin.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Identifisere hvilke deler av problemet som best kan løses ved bruk av datamaskin.  </a:t>
            </a:r>
            <a:endParaRPr b="0" i="0" sz="1400" u="none" cap="none" strike="noStrike">
              <a:solidFill>
                <a:srgbClr val="000000"/>
              </a:solidFill>
              <a:latin typeface="Arial"/>
              <a:ea typeface="Arial"/>
              <a:cs typeface="Arial"/>
              <a:sym typeface="Arial"/>
            </a:endParaRPr>
          </a:p>
        </p:txBody>
      </p:sp>
      <p:sp>
        <p:nvSpPr>
          <p:cNvPr id="813" name="Google Shape;813;ged2b0a76bf_0_266"/>
          <p:cNvSpPr/>
          <p:nvPr/>
        </p:nvSpPr>
        <p:spPr>
          <a:xfrm>
            <a:off x="7784038"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Utforske og eksperimentere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Se problemer fra ulike vinklinger, teste ut mange ulike innganger til å løse problemet. </a:t>
            </a:r>
            <a:endParaRPr b="0" i="0" sz="1400" u="none" cap="none" strike="noStrike">
              <a:solidFill>
                <a:srgbClr val="000000"/>
              </a:solidFill>
              <a:latin typeface="Arial"/>
              <a:ea typeface="Arial"/>
              <a:cs typeface="Arial"/>
              <a:sym typeface="Arial"/>
            </a:endParaRPr>
          </a:p>
        </p:txBody>
      </p:sp>
      <p:sp>
        <p:nvSpPr>
          <p:cNvPr id="814" name="Google Shape;814;ged2b0a76bf_0_266"/>
          <p:cNvSpPr/>
          <p:nvPr/>
        </p:nvSpPr>
        <p:spPr>
          <a:xfrm>
            <a:off x="4407963" y="947709"/>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Skape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Designe og lage. Bruke kreativitet og nysgjerrighet til å lage nye løsninger og realisere ideer.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5" name="Google Shape;815;ged2b0a76bf_0_266"/>
          <p:cNvSpPr/>
          <p:nvPr/>
        </p:nvSpPr>
        <p:spPr>
          <a:xfrm>
            <a:off x="7784038" y="3784555"/>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Utholdenhet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Fortsette og prøve selv om løsningen ser langt unna. Tåle og gjøre feil og prøve igjen. </a:t>
            </a:r>
            <a:endParaRPr b="0" i="0" sz="1400" u="none" cap="none" strike="noStrike">
              <a:solidFill>
                <a:schemeClr val="dk1"/>
              </a:solidFill>
              <a:latin typeface="Calibri"/>
              <a:ea typeface="Calibri"/>
              <a:cs typeface="Calibri"/>
              <a:sym typeface="Calibri"/>
            </a:endParaRPr>
          </a:p>
        </p:txBody>
      </p:sp>
      <p:sp>
        <p:nvSpPr>
          <p:cNvPr id="816" name="Google Shape;816;ged2b0a76bf_0_266"/>
          <p:cNvSpPr/>
          <p:nvPr/>
        </p:nvSpPr>
        <p:spPr>
          <a:xfrm>
            <a:off x="7784038" y="2366132"/>
            <a:ext cx="3132653" cy="1367449"/>
          </a:xfrm>
          <a:custGeom>
            <a:rect b="b" l="l" r="r" t="t"/>
            <a:pathLst>
              <a:path extrusionOk="0" h="512633" w="1348828">
                <a:moveTo>
                  <a:pt x="0" y="53826"/>
                </a:moveTo>
                <a:cubicBezTo>
                  <a:pt x="0" y="24099"/>
                  <a:pt x="24099" y="0"/>
                  <a:pt x="53826" y="0"/>
                </a:cubicBezTo>
                <a:lnTo>
                  <a:pt x="1295002" y="0"/>
                </a:lnTo>
                <a:cubicBezTo>
                  <a:pt x="1324729" y="0"/>
                  <a:pt x="1348828" y="24099"/>
                  <a:pt x="1348828" y="53826"/>
                </a:cubicBezTo>
                <a:lnTo>
                  <a:pt x="1348828" y="458807"/>
                </a:lnTo>
                <a:cubicBezTo>
                  <a:pt x="1348828" y="488534"/>
                  <a:pt x="1324729" y="512633"/>
                  <a:pt x="1295002" y="512633"/>
                </a:cubicBezTo>
                <a:lnTo>
                  <a:pt x="53826" y="512633"/>
                </a:lnTo>
                <a:cubicBezTo>
                  <a:pt x="24099" y="512633"/>
                  <a:pt x="0" y="488534"/>
                  <a:pt x="0" y="458807"/>
                </a:cubicBezTo>
                <a:lnTo>
                  <a:pt x="0" y="53826"/>
                </a:lnTo>
                <a:close/>
              </a:path>
            </a:pathLst>
          </a:cu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46225" lIns="46225" spcFirstLastPara="1" rIns="46225" wrap="square" tIns="46225">
            <a:noAutofit/>
          </a:bodyPr>
          <a:lstStyle/>
          <a:p>
            <a:pPr indent="0" lvl="0" marL="0" marR="0" rtl="0" algn="ctr">
              <a:lnSpc>
                <a:spcPct val="90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Planlegge og analysere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Lage en plan for hvordan et komplekst problem kan løses. Innhente relevant informasjon og forstå data. Legge strategier for å takle problemer.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aphicFrame>
        <p:nvGraphicFramePr>
          <p:cNvPr id="821" name="Google Shape;821;p80"/>
          <p:cNvGraphicFramePr/>
          <p:nvPr/>
        </p:nvGraphicFramePr>
        <p:xfrm>
          <a:off x="248920" y="68156"/>
          <a:ext cx="3000000" cy="3000000"/>
        </p:xfrm>
        <a:graphic>
          <a:graphicData uri="http://schemas.openxmlformats.org/drawingml/2006/table">
            <a:tbl>
              <a:tblPr bandRow="1" firstRow="1">
                <a:noFill/>
                <a:tableStyleId>{C5981154-A7FC-48CE-8CF1-8E5F65EF8F74}</a:tableStyleId>
              </a:tblPr>
              <a:tblGrid>
                <a:gridCol w="4220200"/>
                <a:gridCol w="7383775"/>
              </a:tblGrid>
              <a:tr h="353550">
                <a:tc>
                  <a:txBody>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Ferdighet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Forklaring </a:t>
                      </a:r>
                      <a:endParaRPr sz="1400" u="none" cap="none" strike="noStrike"/>
                    </a:p>
                  </a:txBody>
                  <a:tcPr marT="45725" marB="45725" marR="91450" marL="91450"/>
                </a:tc>
              </a:tr>
              <a:tr h="453325">
                <a:tc>
                  <a:txBody>
                    <a:bodyPr/>
                    <a:lstStyle/>
                    <a:p>
                      <a:pPr indent="0" lvl="0" marL="0" marR="0" rtl="0" algn="l">
                        <a:lnSpc>
                          <a:spcPct val="100000"/>
                        </a:lnSpc>
                        <a:spcBef>
                          <a:spcPts val="0"/>
                        </a:spcBef>
                        <a:spcAft>
                          <a:spcPts val="0"/>
                        </a:spcAft>
                        <a:buClr>
                          <a:srgbClr val="000000"/>
                        </a:buClr>
                        <a:buSzPts val="1600"/>
                        <a:buFont typeface="Arial"/>
                        <a:buNone/>
                      </a:pPr>
                      <a:r>
                        <a:rPr lang="no-NO" sz="1600" u="none" cap="none" strike="noStrike"/>
                        <a:t>Abstrahere</a:t>
                      </a:r>
                      <a:endParaRPr sz="16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Fjerne unødvendige detaljer, legge til informasjon som tydeliggjør utfordringen og gjør det lettere å løse problemet. </a:t>
                      </a:r>
                      <a:endParaRPr sz="1400" u="none" cap="none" strike="noStrike"/>
                    </a:p>
                  </a:txBody>
                  <a:tcPr marT="45725" marB="45725" marR="91450" marL="91450"/>
                </a:tc>
              </a:tr>
              <a:tr h="453325">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Evaluere </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Vurdere hvor robust og effektiv en løsning er. Ta med læring og erfaringer fra prosessen med til neste utfordring. </a:t>
                      </a:r>
                      <a:endParaRPr sz="1400" u="none" cap="none" strike="noStrike"/>
                    </a:p>
                  </a:txBody>
                  <a:tcPr marT="45725" marB="45725" marR="91450" marL="91450"/>
                </a:tc>
              </a:tr>
              <a:tr h="453325">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Bryte ned problemet</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Dele opp problemet i mindre deler og løse hver del og så sette alt sammen til en komplett løsning av problemet.  </a:t>
                      </a:r>
                      <a:endParaRPr sz="14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Gjenbruk, dele og samarbeide</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Gjenbruke eget eller andres tidligere løsninger på lignende problemer. Dele ideer med andre, bruke andres forslag og innspill. </a:t>
                      </a:r>
                      <a:endParaRPr sz="1600" u="none" cap="none" strike="noStrike"/>
                    </a:p>
                  </a:txBody>
                  <a:tcPr marT="45725" marB="45725" marR="91450" marL="91450"/>
                </a:tc>
              </a:tr>
              <a:tr h="5285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Skape</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Designe og lage. Bruke kreativitet og nysgjerrighet til å lage nye løsninger og realisere ideer. </a:t>
                      </a:r>
                      <a:endParaRPr sz="14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Generalisere, automatisere og se mønstre</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rgbClr val="000000"/>
                        </a:buClr>
                        <a:buSzPts val="1600"/>
                        <a:buFont typeface="Arial"/>
                        <a:buNone/>
                      </a:pPr>
                      <a:r>
                        <a:rPr lang="no-NO" sz="1600" u="none" cap="none" strike="noStrike"/>
                        <a:t>Se likheter og sammenhenger mellom ulike utfordringer. Anvende forkunnskap og ferdigheter i mange ulike situasjoner. </a:t>
                      </a:r>
                      <a:endParaRPr sz="1400" u="none" cap="none" strike="noStrike"/>
                    </a:p>
                  </a:txBody>
                  <a:tcPr marT="45725" marB="45725" marR="91450" marL="91450"/>
                </a:tc>
              </a:tr>
              <a:tr h="453325">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Definere hvilke deler av problemet som kan løses med datamaskin.</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Identifisere hvilke deler av problemet som best kan løses ved bruk av datamaskin.  </a:t>
                      </a:r>
                      <a:endParaRPr sz="1400" u="none" cap="none" strike="noStrike"/>
                    </a:p>
                  </a:txBody>
                  <a:tcPr marT="45725" marB="45725" marR="91450" marL="91450"/>
                </a:tc>
              </a:tr>
              <a:tr h="524525">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Lage algoritmer</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Lage en rekke med steg som løser et problem.</a:t>
                      </a:r>
                      <a:endParaRPr sz="1400" u="none" cap="none" strike="noStrike"/>
                    </a:p>
                    <a:p>
                      <a:pPr indent="0" lvl="0" marL="0" marR="0" rtl="0" algn="ctr">
                        <a:lnSpc>
                          <a:spcPct val="90000"/>
                        </a:lnSpc>
                        <a:spcBef>
                          <a:spcPts val="560"/>
                        </a:spcBef>
                        <a:spcAft>
                          <a:spcPts val="0"/>
                        </a:spcAft>
                        <a:buClr>
                          <a:schemeClr val="dk1"/>
                        </a:buClr>
                        <a:buSzPts val="1600"/>
                        <a:buFont typeface="Calibri"/>
                        <a:buNone/>
                      </a:pPr>
                      <a:r>
                        <a:rPr lang="no-NO" sz="1600" u="none" cap="none" strike="noStrike"/>
                        <a:t>Løse lignende problemer med ved å følge de samme stegene. </a:t>
                      </a:r>
                      <a:endParaRPr sz="14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Utforske og eksperimentere</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Se problemer fra ulike vinklinger, teste ut mange ulike innganger til å løse problemet. </a:t>
                      </a:r>
                      <a:endParaRPr sz="14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Planlegge og analysere</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Lage en plan for hvordan et komplekst problem kan løses. Innhente relevant informasjon og forstå data. Legge strategier for å takle problemer. </a:t>
                      </a:r>
                      <a:endParaRPr sz="16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Utholdenhet</a:t>
                      </a:r>
                      <a:endParaRPr sz="14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Fortsette og prøve selv om løsningen ser langt unna. Tåle og gjøre feil og prøve igjen.</a:t>
                      </a:r>
                      <a:endParaRPr sz="1600" u="none" cap="none" strike="noStrike"/>
                    </a:p>
                  </a:txBody>
                  <a:tcPr marT="45725" marB="45725" marR="91450" marL="91450"/>
                </a:tc>
              </a:tr>
              <a:tr h="494000">
                <a:tc>
                  <a:txBody>
                    <a:bodyPr/>
                    <a:lstStyle/>
                    <a:p>
                      <a:pPr indent="0" lvl="0" marL="0" marR="0" rtl="0" algn="l">
                        <a:lnSpc>
                          <a:spcPct val="100000"/>
                        </a:lnSpc>
                        <a:spcBef>
                          <a:spcPts val="0"/>
                        </a:spcBef>
                        <a:spcAft>
                          <a:spcPts val="0"/>
                        </a:spcAft>
                        <a:buClr>
                          <a:schemeClr val="dk1"/>
                        </a:buClr>
                        <a:buSzPts val="1600"/>
                        <a:buFont typeface="Calibri"/>
                        <a:buNone/>
                      </a:pPr>
                      <a:r>
                        <a:rPr lang="no-NO" sz="1600" u="none" cap="none" strike="noStrike"/>
                        <a:t>Teste og feilsøke</a:t>
                      </a:r>
                      <a:endParaRPr sz="1600" u="none" cap="none" strike="noStrike"/>
                    </a:p>
                  </a:txBody>
                  <a:tcPr marT="45725" marB="45725" marR="91450" marL="91450"/>
                </a:tc>
                <a:tc>
                  <a:txBody>
                    <a:bodyPr/>
                    <a:lstStyle/>
                    <a:p>
                      <a:pPr indent="0" lvl="0" marL="0" marR="0" rtl="0" algn="ctr">
                        <a:lnSpc>
                          <a:spcPct val="90000"/>
                        </a:lnSpc>
                        <a:spcBef>
                          <a:spcPts val="0"/>
                        </a:spcBef>
                        <a:spcAft>
                          <a:spcPts val="0"/>
                        </a:spcAft>
                        <a:buClr>
                          <a:schemeClr val="dk1"/>
                        </a:buClr>
                        <a:buSzPts val="1600"/>
                        <a:buFont typeface="Calibri"/>
                        <a:buNone/>
                      </a:pPr>
                      <a:r>
                        <a:rPr lang="no-NO" sz="1600" u="none" cap="none" strike="noStrike"/>
                        <a:t>Ha strategier for å teste løsninger, oppdage og rette opp feil. </a:t>
                      </a:r>
                      <a:endParaRPr sz="1400" u="none" cap="none" strike="noStrike"/>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18" name="Google Shape;118;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no-NO"/>
              <a:t>Demonter figuren </a:t>
            </a:r>
            <a:endParaRPr/>
          </a:p>
          <a:p>
            <a:pPr indent="-228600" lvl="0" marL="228600" rtl="0" algn="l">
              <a:lnSpc>
                <a:spcPct val="90000"/>
              </a:lnSpc>
              <a:spcBef>
                <a:spcPts val="1000"/>
              </a:spcBef>
              <a:spcAft>
                <a:spcPts val="0"/>
              </a:spcAft>
              <a:buClr>
                <a:schemeClr val="dk1"/>
              </a:buClr>
              <a:buSzPts val="2800"/>
              <a:buChar char="•"/>
            </a:pPr>
            <a:r>
              <a:rPr lang="no-NO"/>
              <a:t>Gi klosser og koder til nabogruppen</a:t>
            </a:r>
            <a:endParaRPr/>
          </a:p>
          <a:p>
            <a:pPr indent="-228600" lvl="0" marL="228600" rtl="0" algn="l">
              <a:lnSpc>
                <a:spcPct val="90000"/>
              </a:lnSpc>
              <a:spcBef>
                <a:spcPts val="1000"/>
              </a:spcBef>
              <a:spcAft>
                <a:spcPts val="0"/>
              </a:spcAft>
              <a:buClr>
                <a:schemeClr val="dk1"/>
              </a:buClr>
              <a:buSzPts val="2800"/>
              <a:buChar char="•"/>
            </a:pPr>
            <a:r>
              <a:rPr lang="no-NO"/>
              <a:t>Bygg figuren ved å følge den ene koden først, sjekk om det stemmer ved å kontrollere med den andre koden.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no-NO"/>
              <a:t>Diskuter forskjeller, styrker og svakheter ved koden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Puslespill </a:t>
            </a:r>
            <a:endParaRPr/>
          </a:p>
        </p:txBody>
      </p:sp>
      <p:sp>
        <p:nvSpPr>
          <p:cNvPr id="124" name="Google Shape;124;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ed2b0a76bf_0_13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lang="no-NO"/>
              <a:t>Gi tydelige instruksjoner </a:t>
            </a:r>
            <a:endParaRPr/>
          </a:p>
        </p:txBody>
      </p:sp>
      <p:sp>
        <p:nvSpPr>
          <p:cNvPr id="131" name="Google Shape;131;ged2b0a76bf_0_13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e8ba0a9394_0_180"/>
          <p:cNvPicPr preferRelativeResize="0"/>
          <p:nvPr/>
        </p:nvPicPr>
        <p:blipFill rotWithShape="1">
          <a:blip r:embed="rId3">
            <a:alphaModFix/>
          </a:blip>
          <a:srcRect b="0" l="0" r="0" t="0"/>
          <a:stretch/>
        </p:blipFill>
        <p:spPr>
          <a:xfrm>
            <a:off x="89800" y="1335700"/>
            <a:ext cx="12102198" cy="5491946"/>
          </a:xfrm>
          <a:prstGeom prst="rect">
            <a:avLst/>
          </a:prstGeom>
          <a:noFill/>
          <a:ln>
            <a:noFill/>
          </a:ln>
        </p:spPr>
      </p:pic>
      <p:sp>
        <p:nvSpPr>
          <p:cNvPr id="138" name="Google Shape;138;ge8ba0a9394_0_180"/>
          <p:cNvSpPr txBox="1"/>
          <p:nvPr/>
        </p:nvSpPr>
        <p:spPr>
          <a:xfrm>
            <a:off x="89800" y="104200"/>
            <a:ext cx="119013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no-NO" sz="1700" u="none" cap="none" strike="noStrike">
                <a:solidFill>
                  <a:srgbClr val="212529"/>
                </a:solidFill>
                <a:highlight>
                  <a:srgbClr val="FFFFFF"/>
                </a:highlight>
                <a:latin typeface="Roboto"/>
                <a:ea typeface="Roboto"/>
                <a:cs typeface="Roboto"/>
                <a:sym typeface="Roboto"/>
              </a:rPr>
              <a:t>En mann kommer til en elv og finner en båt med plass til tre. Med seg har han imidlertid en hund, en geit og et kålhode pluss to ulver. Ulvene vil straks jafse i seg hunden eller geiten til middag hvis ikke mannen er i nærheten, men ikke kålhodet. Tilsvarende vil hunden gjerne ha en bit geit, mens geita bare vil spise kål. Hvordan skal mannen gå frem for å få alle dyrene og kålhodet over elven - uten at noen eller noe blir spist?</a:t>
            </a:r>
            <a:endParaRPr b="0" i="0" sz="1900" u="none" cap="none" strike="noStrike">
              <a:solidFill>
                <a:srgbClr val="000000"/>
              </a:solidFill>
              <a:latin typeface="Arial"/>
              <a:ea typeface="Arial"/>
              <a:cs typeface="Arial"/>
              <a:sym typeface="Arial"/>
            </a:endParaRPr>
          </a:p>
        </p:txBody>
      </p:sp>
      <p:pic>
        <p:nvPicPr>
          <p:cNvPr id="139" name="Google Shape;139;ge8ba0a9394_0_180"/>
          <p:cNvPicPr preferRelativeResize="0"/>
          <p:nvPr/>
        </p:nvPicPr>
        <p:blipFill rotWithShape="1">
          <a:blip r:embed="rId4">
            <a:alphaModFix/>
          </a:blip>
          <a:srcRect b="0" l="0" r="0" t="0"/>
          <a:stretch/>
        </p:blipFill>
        <p:spPr>
          <a:xfrm>
            <a:off x="9169450" y="3914475"/>
            <a:ext cx="1764099" cy="1764099"/>
          </a:xfrm>
          <a:prstGeom prst="rect">
            <a:avLst/>
          </a:prstGeom>
          <a:noFill/>
          <a:ln>
            <a:noFill/>
          </a:ln>
        </p:spPr>
      </p:pic>
      <p:pic>
        <p:nvPicPr>
          <p:cNvPr id="140" name="Google Shape;140;ge8ba0a9394_0_180"/>
          <p:cNvPicPr preferRelativeResize="0"/>
          <p:nvPr/>
        </p:nvPicPr>
        <p:blipFill rotWithShape="1">
          <a:blip r:embed="rId5">
            <a:alphaModFix/>
          </a:blip>
          <a:srcRect b="0" l="0" r="0" t="0"/>
          <a:stretch/>
        </p:blipFill>
        <p:spPr>
          <a:xfrm>
            <a:off x="6784525" y="4901672"/>
            <a:ext cx="2630150" cy="1315075"/>
          </a:xfrm>
          <a:prstGeom prst="rect">
            <a:avLst/>
          </a:prstGeom>
          <a:noFill/>
          <a:ln>
            <a:noFill/>
          </a:ln>
        </p:spPr>
      </p:pic>
      <p:pic>
        <p:nvPicPr>
          <p:cNvPr id="141" name="Google Shape;141;ge8ba0a9394_0_180"/>
          <p:cNvPicPr preferRelativeResize="0"/>
          <p:nvPr/>
        </p:nvPicPr>
        <p:blipFill rotWithShape="1">
          <a:blip r:embed="rId6">
            <a:alphaModFix/>
          </a:blip>
          <a:srcRect b="0" l="0" r="0" t="0"/>
          <a:stretch/>
        </p:blipFill>
        <p:spPr>
          <a:xfrm rot="1478805">
            <a:off x="9927980" y="4631427"/>
            <a:ext cx="797747" cy="657582"/>
          </a:xfrm>
          <a:prstGeom prst="rect">
            <a:avLst/>
          </a:prstGeom>
          <a:noFill/>
          <a:ln>
            <a:noFill/>
          </a:ln>
        </p:spPr>
      </p:pic>
      <p:pic>
        <p:nvPicPr>
          <p:cNvPr id="142" name="Google Shape;142;ge8ba0a9394_0_180"/>
          <p:cNvPicPr preferRelativeResize="0"/>
          <p:nvPr/>
        </p:nvPicPr>
        <p:blipFill rotWithShape="1">
          <a:blip r:embed="rId7">
            <a:alphaModFix/>
          </a:blip>
          <a:srcRect b="0" l="0" r="0" t="0"/>
          <a:stretch/>
        </p:blipFill>
        <p:spPr>
          <a:xfrm>
            <a:off x="9966113" y="5115125"/>
            <a:ext cx="721475" cy="1101632"/>
          </a:xfrm>
          <a:prstGeom prst="rect">
            <a:avLst/>
          </a:prstGeom>
          <a:noFill/>
          <a:ln>
            <a:noFill/>
          </a:ln>
        </p:spPr>
      </p:pic>
      <p:pic>
        <p:nvPicPr>
          <p:cNvPr id="143" name="Google Shape;143;ge8ba0a9394_0_180"/>
          <p:cNvPicPr preferRelativeResize="0"/>
          <p:nvPr/>
        </p:nvPicPr>
        <p:blipFill rotWithShape="1">
          <a:blip r:embed="rId7">
            <a:alphaModFix/>
          </a:blip>
          <a:srcRect b="0" l="0" r="0" t="0"/>
          <a:stretch/>
        </p:blipFill>
        <p:spPr>
          <a:xfrm>
            <a:off x="10826499" y="4901676"/>
            <a:ext cx="609288" cy="930349"/>
          </a:xfrm>
          <a:prstGeom prst="rect">
            <a:avLst/>
          </a:prstGeom>
          <a:noFill/>
          <a:ln>
            <a:noFill/>
          </a:ln>
        </p:spPr>
      </p:pic>
      <p:pic>
        <p:nvPicPr>
          <p:cNvPr id="144" name="Google Shape;144;ge8ba0a9394_0_180"/>
          <p:cNvPicPr preferRelativeResize="0"/>
          <p:nvPr/>
        </p:nvPicPr>
        <p:blipFill rotWithShape="1">
          <a:blip r:embed="rId8">
            <a:alphaModFix/>
          </a:blip>
          <a:srcRect b="0" l="0" r="0" t="0"/>
          <a:stretch/>
        </p:blipFill>
        <p:spPr>
          <a:xfrm>
            <a:off x="8368829" y="4603225"/>
            <a:ext cx="1045850" cy="862096"/>
          </a:xfrm>
          <a:prstGeom prst="rect">
            <a:avLst/>
          </a:prstGeom>
          <a:noFill/>
          <a:ln>
            <a:noFill/>
          </a:ln>
        </p:spPr>
      </p:pic>
      <p:pic>
        <p:nvPicPr>
          <p:cNvPr id="145" name="Google Shape;145;ge8ba0a9394_0_180"/>
          <p:cNvPicPr preferRelativeResize="0"/>
          <p:nvPr/>
        </p:nvPicPr>
        <p:blipFill rotWithShape="1">
          <a:blip r:embed="rId9">
            <a:alphaModFix/>
          </a:blip>
          <a:srcRect b="0" l="0" r="0" t="0"/>
          <a:stretch/>
        </p:blipFill>
        <p:spPr>
          <a:xfrm>
            <a:off x="7234825" y="4766925"/>
            <a:ext cx="721487" cy="698400"/>
          </a:xfrm>
          <a:prstGeom prst="rect">
            <a:avLst/>
          </a:prstGeom>
          <a:noFill/>
          <a:ln>
            <a:noFill/>
          </a:ln>
        </p:spPr>
      </p:pic>
      <p:sp>
        <p:nvSpPr>
          <p:cNvPr id="146" name="Google Shape;146;ge8ba0a9394_0_180"/>
          <p:cNvSpPr/>
          <p:nvPr/>
        </p:nvSpPr>
        <p:spPr>
          <a:xfrm>
            <a:off x="9966125" y="1118100"/>
            <a:ext cx="2071800" cy="8622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no-NO" sz="2000" u="none" cap="none" strike="noStrike">
                <a:solidFill>
                  <a:srgbClr val="000000"/>
                </a:solidFill>
                <a:latin typeface="Arial"/>
                <a:ea typeface="Arial"/>
                <a:cs typeface="Arial"/>
                <a:sym typeface="Arial"/>
              </a:rPr>
              <a:t>Kålhodet teller også som en</a:t>
            </a:r>
            <a:endParaRPr b="0" i="0" sz="2000" u="none" cap="none" strike="noStrike">
              <a:solidFill>
                <a:srgbClr val="000000"/>
              </a:solidFill>
              <a:latin typeface="Arial"/>
              <a:ea typeface="Arial"/>
              <a:cs typeface="Arial"/>
              <a:sym typeface="Arial"/>
            </a:endParaRPr>
          </a:p>
        </p:txBody>
      </p:sp>
      <p:grpSp>
        <p:nvGrpSpPr>
          <p:cNvPr id="147" name="Google Shape;147;ge8ba0a9394_0_180"/>
          <p:cNvGrpSpPr/>
          <p:nvPr/>
        </p:nvGrpSpPr>
        <p:grpSpPr>
          <a:xfrm>
            <a:off x="1762325" y="3095325"/>
            <a:ext cx="1045800" cy="2366100"/>
            <a:chOff x="1762325" y="3095325"/>
            <a:chExt cx="1045800" cy="2366100"/>
          </a:xfrm>
        </p:grpSpPr>
        <p:sp>
          <p:nvSpPr>
            <p:cNvPr id="148" name="Google Shape;148;ge8ba0a9394_0_180"/>
            <p:cNvSpPr/>
            <p:nvPr/>
          </p:nvSpPr>
          <p:spPr>
            <a:xfrm>
              <a:off x="1762325" y="3095325"/>
              <a:ext cx="1045800" cy="1671600"/>
            </a:xfrm>
            <a:prstGeom prst="verticalScrol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e8ba0a9394_0_180"/>
            <p:cNvSpPr/>
            <p:nvPr/>
          </p:nvSpPr>
          <p:spPr>
            <a:xfrm>
              <a:off x="2154700" y="4763025"/>
              <a:ext cx="224700" cy="6984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5"/>
          <p:cNvSpPr txBox="1"/>
          <p:nvPr>
            <p:ph type="title"/>
          </p:nvPr>
        </p:nvSpPr>
        <p:spPr>
          <a:xfrm>
            <a:off x="838200" y="4827552"/>
            <a:ext cx="10515600" cy="118196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o-NO"/>
              <a:t>Abstrahere </a:t>
            </a:r>
            <a:endParaRPr/>
          </a:p>
        </p:txBody>
      </p:sp>
      <p:pic>
        <p:nvPicPr>
          <p:cNvPr descr="9 applis desquelles vous aurez besoin dès votre premier jour à Londres -  Wise, anciennement TransferWise" id="155" name="Google Shape;155;p35"/>
          <p:cNvPicPr preferRelativeResize="0"/>
          <p:nvPr/>
        </p:nvPicPr>
        <p:blipFill rotWithShape="1">
          <a:blip r:embed="rId3">
            <a:alphaModFix/>
          </a:blip>
          <a:srcRect b="0" l="0" r="0" t="0"/>
          <a:stretch/>
        </p:blipFill>
        <p:spPr>
          <a:xfrm>
            <a:off x="511465" y="245053"/>
            <a:ext cx="8577117" cy="4342844"/>
          </a:xfrm>
          <a:prstGeom prst="rect">
            <a:avLst/>
          </a:prstGeom>
          <a:noFill/>
          <a:ln>
            <a:noFill/>
          </a:ln>
        </p:spPr>
      </p:pic>
      <p:pic>
        <p:nvPicPr>
          <p:cNvPr descr="Pick-a-Holly Circus: London Underground map given Christmas makeover | The  Independent | The Independent" id="156" name="Google Shape;156;p35"/>
          <p:cNvPicPr preferRelativeResize="0"/>
          <p:nvPr/>
        </p:nvPicPr>
        <p:blipFill rotWithShape="1">
          <a:blip r:embed="rId4">
            <a:alphaModFix/>
          </a:blip>
          <a:srcRect b="0" l="0" r="0" t="0"/>
          <a:stretch/>
        </p:blipFill>
        <p:spPr>
          <a:xfrm>
            <a:off x="6990096" y="2928127"/>
            <a:ext cx="4813976" cy="3559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2021-06-08T08:25:40Z</dcterms:created>
  <dc:creator>Rannei Solbak Simonsen</dc:creator>
</cp:coreProperties>
</file>