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71" r:id="rId14"/>
    <p:sldId id="272" r:id="rId15"/>
    <p:sldId id="273" r:id="rId16"/>
    <p:sldId id="274" r:id="rId17"/>
    <p:sldId id="275" r:id="rId18"/>
    <p:sldId id="276"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7"/>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ratch.mit.edu/projects/6440482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09b296488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09b29648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11.30-15.30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09b296488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09b296488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Tips, kopier koden, legg til et ny startvilkår for å vise ulike versjoner av samme kode.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09b296488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109b296488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Tips, kopier koden, legg til et ny startvilkår for å vise ulike versjoner av samme kode.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09b296488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09b296488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print og klipp opp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09b296488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109b296488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Tips, kopier koden, legg til et ny startvilkår for å vise ulike versjoner av samme kode.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09b296488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09b296488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Tips, kopier koden, legg til et ny startvilkår for å vise ulike versjoner av samme kode.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09b296488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109b29648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Tips, kopier koden, legg til et ny startvilkår for å vise ulike versjoner av samme kode.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09b296488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109b296488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Tips, kopier koden, legg til et ny startvilkår for å vise ulike versjoner av samme kode.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525256af0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1525256af0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Tips, kopier koden, legg til et ny startvilkår for å vise ulike versjoner av samme kode.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09b296488_0_146: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09b296488_0_146: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1109b296488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n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09b29648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09b29648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09b29648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09b29648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Hvilket program gir hvilken figur? Forklar hvorfor du mener det?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9b296488_0_169: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9b296488_0_169: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1109b296488_0_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n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525256af0_0_136:notes"/>
          <p:cNvSpPr>
            <a:spLocks noGrp="1" noRot="1" noChangeAspect="1"/>
          </p:cNvSpPr>
          <p:nvPr>
            <p:ph type="sldImg" idx="2"/>
          </p:nvPr>
        </p:nvSpPr>
        <p:spPr>
          <a:xfrm>
            <a:off x="426022" y="1143366"/>
            <a:ext cx="6006000" cy="3084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525256af0_0_136: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1525256af0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n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525256af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525256af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u="sng">
                <a:solidFill>
                  <a:schemeClr val="hlink"/>
                </a:solidFill>
                <a:hlinkClick r:id="rId3"/>
              </a:rPr>
              <a:t>https://scratch.mit.edu/projects/644048220</a:t>
            </a:r>
            <a:r>
              <a:rPr lang="no"/>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09b296488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109b296488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o">
                <a:solidFill>
                  <a:schemeClr val="dk1"/>
                </a:solidFill>
              </a:rPr>
              <a:t>Lese kode: Hvilke kode tilhører hvilket mønster? </a:t>
            </a:r>
            <a:endParaRPr>
              <a:solidFill>
                <a:schemeClr val="dk1"/>
              </a:solidFill>
            </a:endParaRPr>
          </a:p>
          <a:p>
            <a:pPr marL="0" lvl="0" indent="0" algn="l" rtl="0">
              <a:lnSpc>
                <a:spcPct val="115000"/>
              </a:lnSpc>
              <a:spcBef>
                <a:spcPts val="0"/>
              </a:spcBef>
              <a:spcAft>
                <a:spcPts val="0"/>
              </a:spcAft>
              <a:buNone/>
            </a:pPr>
            <a:r>
              <a:rPr lang="no">
                <a:solidFill>
                  <a:schemeClr val="dk1"/>
                </a:solidFill>
              </a:rPr>
              <a:t>Hint: Alle mønstrene er satt sammen av samme figur som er repetert et visst antall ganger.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no">
                <a:solidFill>
                  <a:schemeClr val="dk1"/>
                </a:solidFill>
              </a:rPr>
              <a:t>Hvilke kodeblokker er helt like for alle programmene? </a:t>
            </a:r>
            <a:endParaRPr>
              <a:solidFill>
                <a:schemeClr val="dk1"/>
              </a:solidFill>
            </a:endParaRPr>
          </a:p>
          <a:p>
            <a:pPr marL="0" lvl="0" indent="0" algn="l" rtl="0">
              <a:lnSpc>
                <a:spcPct val="115000"/>
              </a:lnSpc>
              <a:spcBef>
                <a:spcPts val="0"/>
              </a:spcBef>
              <a:spcAft>
                <a:spcPts val="0"/>
              </a:spcAft>
              <a:buNone/>
            </a:pPr>
            <a:r>
              <a:rPr lang="no">
                <a:solidFill>
                  <a:schemeClr val="dk1"/>
                </a:solidFill>
              </a:rPr>
              <a:t>Hvilken del av programmet  tegner hele figuren? </a:t>
            </a:r>
            <a:endParaRPr>
              <a:solidFill>
                <a:schemeClr val="dk1"/>
              </a:solidFill>
            </a:endParaRPr>
          </a:p>
          <a:p>
            <a:pPr marL="0" lvl="0" indent="0" algn="l" rtl="0">
              <a:lnSpc>
                <a:spcPct val="115000"/>
              </a:lnSpc>
              <a:spcBef>
                <a:spcPts val="0"/>
              </a:spcBef>
              <a:spcAft>
                <a:spcPts val="0"/>
              </a:spcAft>
              <a:buNone/>
            </a:pPr>
            <a:r>
              <a:rPr lang="no">
                <a:solidFill>
                  <a:schemeClr val="dk1"/>
                </a:solidFill>
              </a:rPr>
              <a:t>Hvilken del av programmet tegner en del av figuren? </a:t>
            </a:r>
            <a:endParaRPr>
              <a:solidFill>
                <a:schemeClr val="dk1"/>
              </a:solidFill>
            </a:endParaRPr>
          </a:p>
          <a:p>
            <a:pPr marL="0" lvl="0" indent="0" algn="l" rtl="0">
              <a:lnSpc>
                <a:spcPct val="90000"/>
              </a:lnSpc>
              <a:spcBef>
                <a:spcPts val="80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09b296488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109b296488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112759"/>
            <a:ext cx="7886700" cy="675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1200"/>
              </a:spcBef>
              <a:spcAft>
                <a:spcPts val="0"/>
              </a:spcAft>
              <a:buSzPts val="1400"/>
              <a:buChar char="○"/>
              <a:defRPr/>
            </a:lvl2pPr>
            <a:lvl3pPr marL="1371600" lvl="2" indent="-317500" algn="l" rtl="0">
              <a:lnSpc>
                <a:spcPct val="90000"/>
              </a:lnSpc>
              <a:spcBef>
                <a:spcPts val="1200"/>
              </a:spcBef>
              <a:spcAft>
                <a:spcPts val="0"/>
              </a:spcAft>
              <a:buSzPts val="1400"/>
              <a:buChar char="■"/>
              <a:defRPr/>
            </a:lvl3pPr>
            <a:lvl4pPr marL="1828800" lvl="3" indent="-317500" algn="l" rtl="0">
              <a:lnSpc>
                <a:spcPct val="90000"/>
              </a:lnSpc>
              <a:spcBef>
                <a:spcPts val="1200"/>
              </a:spcBef>
              <a:spcAft>
                <a:spcPts val="0"/>
              </a:spcAft>
              <a:buSzPts val="1400"/>
              <a:buChar char="●"/>
              <a:defRPr/>
            </a:lvl4pPr>
            <a:lvl5pPr marL="2286000" lvl="4" indent="-317500" algn="l" rtl="0">
              <a:lnSpc>
                <a:spcPct val="90000"/>
              </a:lnSpc>
              <a:spcBef>
                <a:spcPts val="1200"/>
              </a:spcBef>
              <a:spcAft>
                <a:spcPts val="0"/>
              </a:spcAft>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32008" y="4928627"/>
            <a:ext cx="18018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54" name="Google Shape;54;p13"/>
          <p:cNvSpPr txBox="1">
            <a:spLocks noGrp="1"/>
          </p:cNvSpPr>
          <p:nvPr>
            <p:ph type="ftr" idx="11"/>
          </p:nvPr>
        </p:nvSpPr>
        <p:spPr>
          <a:xfrm>
            <a:off x="2655792" y="4935353"/>
            <a:ext cx="1899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55" name="Google Shape;55;p13"/>
          <p:cNvSpPr txBox="1">
            <a:spLocks noGrp="1"/>
          </p:cNvSpPr>
          <p:nvPr>
            <p:ph type="sldNum" idx="12"/>
          </p:nvPr>
        </p:nvSpPr>
        <p:spPr>
          <a:xfrm>
            <a:off x="4898088" y="4928626"/>
            <a:ext cx="20574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loverskrift 1">
  <p:cSld name="SECTION_HEADER_3">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1200"/>
              </a:spcBef>
              <a:spcAft>
                <a:spcPts val="0"/>
              </a:spcAft>
              <a:buClr>
                <a:srgbClr val="888888"/>
              </a:buClr>
              <a:buSzPts val="1500"/>
              <a:buNone/>
              <a:defRPr sz="1500">
                <a:solidFill>
                  <a:srgbClr val="888888"/>
                </a:solidFill>
              </a:defRPr>
            </a:lvl2pPr>
            <a:lvl3pPr marL="1371600" lvl="2" indent="-228600" algn="l" rtl="0">
              <a:lnSpc>
                <a:spcPct val="90000"/>
              </a:lnSpc>
              <a:spcBef>
                <a:spcPts val="1200"/>
              </a:spcBef>
              <a:spcAft>
                <a:spcPts val="0"/>
              </a:spcAft>
              <a:buClr>
                <a:srgbClr val="888888"/>
              </a:buClr>
              <a:buSzPts val="1400"/>
              <a:buNone/>
              <a:defRPr sz="1400">
                <a:solidFill>
                  <a:srgbClr val="888888"/>
                </a:solidFill>
              </a:defRPr>
            </a:lvl3pPr>
            <a:lvl4pPr marL="1828800" lvl="3" indent="-228600" algn="l" rtl="0">
              <a:lnSpc>
                <a:spcPct val="90000"/>
              </a:lnSpc>
              <a:spcBef>
                <a:spcPts val="1200"/>
              </a:spcBef>
              <a:spcAft>
                <a:spcPts val="0"/>
              </a:spcAft>
              <a:buClr>
                <a:srgbClr val="888888"/>
              </a:buClr>
              <a:buSzPts val="1200"/>
              <a:buNone/>
              <a:defRPr sz="1200">
                <a:solidFill>
                  <a:srgbClr val="888888"/>
                </a:solidFill>
              </a:defRPr>
            </a:lvl4pPr>
            <a:lvl5pPr marL="2286000" lvl="4" indent="-228600" algn="l" rtl="0">
              <a:lnSpc>
                <a:spcPct val="90000"/>
              </a:lnSpc>
              <a:spcBef>
                <a:spcPts val="1200"/>
              </a:spcBef>
              <a:spcAft>
                <a:spcPts val="0"/>
              </a:spcAft>
              <a:buClr>
                <a:srgbClr val="888888"/>
              </a:buClr>
              <a:buSzPts val="1200"/>
              <a:buNone/>
              <a:defRPr sz="1200">
                <a:solidFill>
                  <a:srgbClr val="888888"/>
                </a:solidFill>
              </a:defRPr>
            </a:lvl5pPr>
            <a:lvl6pPr marL="2743200" lvl="5" indent="-228600" algn="l" rtl="0">
              <a:lnSpc>
                <a:spcPct val="90000"/>
              </a:lnSpc>
              <a:spcBef>
                <a:spcPts val="1200"/>
              </a:spcBef>
              <a:spcAft>
                <a:spcPts val="0"/>
              </a:spcAft>
              <a:buClr>
                <a:srgbClr val="888888"/>
              </a:buClr>
              <a:buSzPts val="1200"/>
              <a:buNone/>
              <a:defRPr sz="1200">
                <a:solidFill>
                  <a:srgbClr val="888888"/>
                </a:solidFill>
              </a:defRPr>
            </a:lvl6pPr>
            <a:lvl7pPr marL="3200400" lvl="6" indent="-228600" algn="l" rtl="0">
              <a:lnSpc>
                <a:spcPct val="90000"/>
              </a:lnSpc>
              <a:spcBef>
                <a:spcPts val="1200"/>
              </a:spcBef>
              <a:spcAft>
                <a:spcPts val="0"/>
              </a:spcAft>
              <a:buClr>
                <a:srgbClr val="888888"/>
              </a:buClr>
              <a:buSzPts val="1200"/>
              <a:buNone/>
              <a:defRPr sz="1200">
                <a:solidFill>
                  <a:srgbClr val="888888"/>
                </a:solidFill>
              </a:defRPr>
            </a:lvl7pPr>
            <a:lvl8pPr marL="3657600" lvl="7" indent="-228600" algn="l" rtl="0">
              <a:lnSpc>
                <a:spcPct val="90000"/>
              </a:lnSpc>
              <a:spcBef>
                <a:spcPts val="1200"/>
              </a:spcBef>
              <a:spcAft>
                <a:spcPts val="0"/>
              </a:spcAft>
              <a:buClr>
                <a:srgbClr val="888888"/>
              </a:buClr>
              <a:buSzPts val="1200"/>
              <a:buNone/>
              <a:defRPr sz="1200">
                <a:solidFill>
                  <a:srgbClr val="888888"/>
                </a:solidFill>
              </a:defRPr>
            </a:lvl8pPr>
            <a:lvl9pPr marL="4114800" lvl="8" indent="-228600"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3" name="Google Shape;93;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96"/>
        <p:cNvGrpSpPr/>
        <p:nvPr/>
      </p:nvGrpSpPr>
      <p:grpSpPr>
        <a:xfrm>
          <a:off x="0" y="0"/>
          <a:ext cx="0" cy="0"/>
          <a:chOff x="0" y="0"/>
          <a:chExt cx="0" cy="0"/>
        </a:xfrm>
      </p:grpSpPr>
      <p:sp>
        <p:nvSpPr>
          <p:cNvPr id="97" name="Google Shape;97;p2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2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9" name="Google Shape;99;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5" name="Google Shape;105;p2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2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7" name="Google Shape;107;p2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4" name="Google Shape;114;p2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5" name="Google Shape;115;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4"/>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a:t>Dagens </a:t>
            </a:r>
            <a:endParaRPr/>
          </a:p>
        </p:txBody>
      </p:sp>
      <p:sp>
        <p:nvSpPr>
          <p:cNvPr id="142" name="Google Shape;142;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a:solidFill>
                  <a:schemeClr val="dk1"/>
                </a:solidFill>
              </a:rPr>
              <a:t>Blir kjent med scratch </a:t>
            </a:r>
            <a:endParaRPr>
              <a:solidFill>
                <a:schemeClr val="dk1"/>
              </a:solidFill>
            </a:endParaRPr>
          </a:p>
          <a:p>
            <a:pPr marL="0" lvl="0" indent="0" algn="l" rtl="0">
              <a:spcBef>
                <a:spcPts val="1200"/>
              </a:spcBef>
              <a:spcAft>
                <a:spcPts val="0"/>
              </a:spcAft>
              <a:buNone/>
            </a:pPr>
            <a:r>
              <a:rPr lang="no">
                <a:solidFill>
                  <a:schemeClr val="dk1"/>
                </a:solidFill>
              </a:rPr>
              <a:t>Bli kjent med mønstertegning i scratch </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no">
                <a:solidFill>
                  <a:schemeClr val="dk1"/>
                </a:solidFill>
              </a:rPr>
              <a:t>Bli kjent med bruk av Cricut </a:t>
            </a:r>
            <a:endParaRPr>
              <a:solidFill>
                <a:schemeClr val="dk1"/>
              </a:solidFill>
            </a:endParaRPr>
          </a:p>
          <a:p>
            <a:pPr marL="0" lvl="0" indent="0" algn="l" rtl="0">
              <a:spcBef>
                <a:spcPts val="1200"/>
              </a:spcBef>
              <a:spcAft>
                <a:spcPts val="1200"/>
              </a:spcAft>
              <a:buNone/>
            </a:pPr>
            <a:r>
              <a:rPr lang="no">
                <a:solidFill>
                  <a:schemeClr val="dk1"/>
                </a:solidFill>
              </a:rPr>
              <a:t>Uttrykk, ordtak, slagord (Probat/absurdgalleriet)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628650" y="436870"/>
            <a:ext cx="7886700" cy="1027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sz="3200"/>
              <a:t>Velg et mønster med tilhørende kode som du vil bli bedre kjent med </a:t>
            </a:r>
            <a:endParaRPr sz="3200"/>
          </a:p>
        </p:txBody>
      </p:sp>
      <p:sp>
        <p:nvSpPr>
          <p:cNvPr id="228" name="Google Shape;228;p36"/>
          <p:cNvSpPr txBox="1">
            <a:spLocks noGrp="1"/>
          </p:cNvSpPr>
          <p:nvPr>
            <p:ph type="body" idx="1"/>
          </p:nvPr>
        </p:nvSpPr>
        <p:spPr>
          <a:xfrm>
            <a:off x="628650" y="1710349"/>
            <a:ext cx="7886700" cy="278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no">
                <a:solidFill>
                  <a:schemeClr val="dk1"/>
                </a:solidFill>
              </a:rPr>
              <a:t>Skriv inn koden</a:t>
            </a:r>
            <a:endParaRPr>
              <a:solidFill>
                <a:schemeClr val="dk1"/>
              </a:solidFill>
            </a:endParaRPr>
          </a:p>
          <a:p>
            <a:pPr marL="0" lvl="0" indent="0" algn="l" rtl="0">
              <a:spcBef>
                <a:spcPts val="1200"/>
              </a:spcBef>
              <a:spcAft>
                <a:spcPts val="0"/>
              </a:spcAft>
              <a:buNone/>
            </a:pPr>
            <a:r>
              <a:rPr lang="no">
                <a:solidFill>
                  <a:schemeClr val="dk1"/>
                </a:solidFill>
              </a:rPr>
              <a:t>Endre på en verdi av gangen og finn ut hva de ulike blokkene i koden gjør. </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no">
                <a:solidFill>
                  <a:schemeClr val="dk1"/>
                </a:solidFill>
              </a:rPr>
              <a:t>Presenter koden din til læringspartner og forklar hvordan koden fungerer.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628650" y="436870"/>
            <a:ext cx="7886700" cy="1027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sz="3200"/>
              <a:t>Cricut </a:t>
            </a:r>
            <a:endParaRPr sz="3200"/>
          </a:p>
        </p:txBody>
      </p:sp>
      <p:sp>
        <p:nvSpPr>
          <p:cNvPr id="234" name="Google Shape;234;p37"/>
          <p:cNvSpPr txBox="1">
            <a:spLocks noGrp="1"/>
          </p:cNvSpPr>
          <p:nvPr>
            <p:ph type="body" idx="1"/>
          </p:nvPr>
        </p:nvSpPr>
        <p:spPr>
          <a:xfrm>
            <a:off x="628650" y="1710350"/>
            <a:ext cx="7886700" cy="3163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no">
                <a:solidFill>
                  <a:schemeClr val="dk1"/>
                </a:solidFill>
              </a:rPr>
              <a:t>Oppdrag: </a:t>
            </a:r>
            <a:endParaRPr>
              <a:solidFill>
                <a:schemeClr val="dk1"/>
              </a:solidFill>
            </a:endParaRPr>
          </a:p>
          <a:p>
            <a:pPr marL="0" lvl="0" indent="0" algn="l" rtl="0">
              <a:spcBef>
                <a:spcPts val="1200"/>
              </a:spcBef>
              <a:spcAft>
                <a:spcPts val="0"/>
              </a:spcAft>
              <a:buNone/>
            </a:pPr>
            <a:r>
              <a:rPr lang="no">
                <a:solidFill>
                  <a:schemeClr val="dk1"/>
                </a:solidFill>
              </a:rPr>
              <a:t>Dere skal velge et ordtak eller uttrykk, og designe en figur eller logo som passer til ordtaket eller uttrykket. Begge skal skjæres ut og trykkes på medbrakt plagg. Dere kan velge om det skal være en illustrasjon bokstavlig talt, eller visualisering. </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no">
                <a:solidFill>
                  <a:schemeClr val="dk1"/>
                </a:solidFill>
              </a:rPr>
              <a:t>Figuren skal tegnes med enkle streker i tykk sort tusj.  </a:t>
            </a:r>
            <a:endParaRPr>
              <a:solidFill>
                <a:schemeClr val="dk1"/>
              </a:solidFill>
            </a:endParaRPr>
          </a:p>
          <a:p>
            <a:pPr marL="0" lvl="0" indent="0" algn="l" rtl="0">
              <a:spcBef>
                <a:spcPts val="1200"/>
              </a:spcBef>
              <a:spcAft>
                <a:spcPts val="0"/>
              </a:spcAft>
              <a:buNone/>
            </a:pPr>
            <a:r>
              <a:rPr lang="no">
                <a:solidFill>
                  <a:schemeClr val="dk1"/>
                </a:solidFill>
              </a:rPr>
              <a:t>Størrelsen må passe til plagget dere skal trykke på. </a:t>
            </a:r>
            <a:endParaRPr>
              <a:solidFill>
                <a:schemeClr val="dk1"/>
              </a:solidFill>
            </a:endParaRPr>
          </a:p>
          <a:p>
            <a:pPr marL="0" lvl="0" indent="0" algn="l" rtl="0">
              <a:spcBef>
                <a:spcPts val="1200"/>
              </a:spcBef>
              <a:spcAft>
                <a:spcPts val="1200"/>
              </a:spcAft>
              <a:buNone/>
            </a:pPr>
            <a:r>
              <a:rPr lang="no">
                <a:solidFill>
                  <a:schemeClr val="dk1"/>
                </a:solidFill>
              </a:rPr>
              <a:t>Trykket kan ha maks to ulike farger.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67"/>
        <p:cNvGrpSpPr/>
        <p:nvPr/>
      </p:nvGrpSpPr>
      <p:grpSpPr>
        <a:xfrm>
          <a:off x="0" y="0"/>
          <a:ext cx="0" cy="0"/>
          <a:chOff x="0" y="0"/>
          <a:chExt cx="0" cy="0"/>
        </a:xfrm>
      </p:grpSpPr>
      <p:sp>
        <p:nvSpPr>
          <p:cNvPr id="268" name="Google Shape;268;p42"/>
          <p:cNvSpPr txBox="1">
            <a:spLocks noGrp="1"/>
          </p:cNvSpPr>
          <p:nvPr>
            <p:ph type="body" idx="1"/>
          </p:nvPr>
        </p:nvSpPr>
        <p:spPr>
          <a:xfrm>
            <a:off x="68200" y="0"/>
            <a:ext cx="2487300" cy="51435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no">
                <a:solidFill>
                  <a:schemeClr val="dk1"/>
                </a:solidFill>
              </a:rPr>
              <a:t>Ikke legg alle eggene i en kurv </a:t>
            </a:r>
            <a:endParaRPr>
              <a:solidFill>
                <a:schemeClr val="dk1"/>
              </a:solidFill>
            </a:endParaRPr>
          </a:p>
          <a:p>
            <a:pPr marL="0" lvl="0" indent="0" algn="l" rtl="0">
              <a:spcBef>
                <a:spcPts val="1200"/>
              </a:spcBef>
              <a:spcAft>
                <a:spcPts val="0"/>
              </a:spcAft>
              <a:buNone/>
            </a:pPr>
            <a:r>
              <a:rPr lang="no">
                <a:solidFill>
                  <a:schemeClr val="dk1"/>
                </a:solidFill>
              </a:rPr>
              <a:t>Gresset er alltid grønnere på den andre siden </a:t>
            </a:r>
            <a:endParaRPr>
              <a:solidFill>
                <a:schemeClr val="dk1"/>
              </a:solidFill>
            </a:endParaRPr>
          </a:p>
          <a:p>
            <a:pPr marL="0" lvl="0" indent="0" algn="l" rtl="0">
              <a:spcBef>
                <a:spcPts val="1200"/>
              </a:spcBef>
              <a:spcAft>
                <a:spcPts val="0"/>
              </a:spcAft>
              <a:buNone/>
            </a:pPr>
            <a:r>
              <a:rPr lang="no">
                <a:solidFill>
                  <a:schemeClr val="dk1"/>
                </a:solidFill>
              </a:rPr>
              <a:t>Vaksinemotstander </a:t>
            </a:r>
            <a:endParaRPr>
              <a:solidFill>
                <a:schemeClr val="dk1"/>
              </a:solidFill>
            </a:endParaRPr>
          </a:p>
          <a:p>
            <a:pPr marL="0" lvl="0" indent="0" algn="l" rtl="0">
              <a:spcBef>
                <a:spcPts val="1200"/>
              </a:spcBef>
              <a:spcAft>
                <a:spcPts val="0"/>
              </a:spcAft>
              <a:buNone/>
            </a:pPr>
            <a:r>
              <a:rPr lang="no">
                <a:solidFill>
                  <a:schemeClr val="dk1"/>
                </a:solidFill>
              </a:rPr>
              <a:t>Eplekjekk </a:t>
            </a:r>
            <a:endParaRPr>
              <a:solidFill>
                <a:schemeClr val="dk1"/>
              </a:solidFill>
            </a:endParaRPr>
          </a:p>
          <a:p>
            <a:pPr marL="0" lvl="0" indent="0" algn="l" rtl="0">
              <a:spcBef>
                <a:spcPts val="1200"/>
              </a:spcBef>
              <a:spcAft>
                <a:spcPts val="0"/>
              </a:spcAft>
              <a:buNone/>
            </a:pPr>
            <a:r>
              <a:rPr lang="no">
                <a:solidFill>
                  <a:schemeClr val="dk1"/>
                </a:solidFill>
              </a:rPr>
              <a:t>Hade på bade din gamle sjokolade </a:t>
            </a:r>
            <a:endParaRPr>
              <a:solidFill>
                <a:schemeClr val="dk1"/>
              </a:solidFill>
            </a:endParaRPr>
          </a:p>
          <a:p>
            <a:pPr marL="0" lvl="0" indent="0" algn="l" rtl="0">
              <a:spcBef>
                <a:spcPts val="1200"/>
              </a:spcBef>
              <a:spcAft>
                <a:spcPts val="0"/>
              </a:spcAft>
              <a:buNone/>
            </a:pPr>
            <a:r>
              <a:rPr lang="no">
                <a:solidFill>
                  <a:schemeClr val="dk1"/>
                </a:solidFill>
              </a:rPr>
              <a:t>Ut på tur aldri sur </a:t>
            </a:r>
            <a:endParaRPr>
              <a:solidFill>
                <a:schemeClr val="dk1"/>
              </a:solidFill>
            </a:endParaRPr>
          </a:p>
          <a:p>
            <a:pPr marL="0" lvl="0" indent="0" algn="l" rtl="0">
              <a:spcBef>
                <a:spcPts val="1200"/>
              </a:spcBef>
              <a:spcAft>
                <a:spcPts val="0"/>
              </a:spcAft>
              <a:buNone/>
            </a:pPr>
            <a:r>
              <a:rPr lang="no">
                <a:solidFill>
                  <a:schemeClr val="dk1"/>
                </a:solidFill>
              </a:rPr>
              <a:t>Smaken er som baken </a:t>
            </a:r>
            <a:endParaRPr>
              <a:solidFill>
                <a:schemeClr val="dk1"/>
              </a:solidFill>
            </a:endParaRPr>
          </a:p>
          <a:p>
            <a:pPr marL="0" lvl="0" indent="0" algn="l" rtl="0">
              <a:spcBef>
                <a:spcPts val="1200"/>
              </a:spcBef>
              <a:spcAft>
                <a:spcPts val="0"/>
              </a:spcAft>
              <a:buNone/>
            </a:pPr>
            <a:r>
              <a:rPr lang="no">
                <a:solidFill>
                  <a:schemeClr val="dk1"/>
                </a:solidFill>
              </a:rPr>
              <a:t>Bite i det sure eple </a:t>
            </a:r>
            <a:endParaRPr>
              <a:solidFill>
                <a:schemeClr val="dk1"/>
              </a:solidFill>
            </a:endParaRPr>
          </a:p>
          <a:p>
            <a:pPr marL="0" lvl="0" indent="0" algn="l" rtl="0">
              <a:spcBef>
                <a:spcPts val="1200"/>
              </a:spcBef>
              <a:spcAft>
                <a:spcPts val="0"/>
              </a:spcAft>
              <a:buNone/>
            </a:pPr>
            <a:r>
              <a:rPr lang="no">
                <a:solidFill>
                  <a:schemeClr val="dk1"/>
                </a:solidFill>
              </a:rPr>
              <a:t>Du ser ikke ut i måneskinn </a:t>
            </a:r>
            <a:endParaRPr>
              <a:solidFill>
                <a:schemeClr val="dk1"/>
              </a:solidFill>
            </a:endParaRPr>
          </a:p>
          <a:p>
            <a:pPr marL="0" lvl="0" indent="0" algn="l" rtl="0">
              <a:spcBef>
                <a:spcPts val="1200"/>
              </a:spcBef>
              <a:spcAft>
                <a:spcPts val="0"/>
              </a:spcAft>
              <a:buClr>
                <a:schemeClr val="dk1"/>
              </a:buClr>
              <a:buSzPct val="70127"/>
              <a:buFont typeface="Arial"/>
              <a:buNone/>
            </a:pPr>
            <a:r>
              <a:rPr lang="no" sz="1568">
                <a:solidFill>
                  <a:schemeClr val="dk1"/>
                </a:solidFill>
              </a:rPr>
              <a:t>MIdt i smørøyet</a:t>
            </a:r>
            <a:endParaRPr sz="1568">
              <a:solidFill>
                <a:schemeClr val="dk1"/>
              </a:solidFill>
            </a:endParaRPr>
          </a:p>
          <a:p>
            <a:pPr marL="0" lvl="0" indent="0" algn="l" rtl="0">
              <a:spcBef>
                <a:spcPts val="1200"/>
              </a:spcBef>
              <a:spcAft>
                <a:spcPts val="0"/>
              </a:spcAft>
              <a:buClr>
                <a:schemeClr val="dk1"/>
              </a:buClr>
              <a:buSzPct val="70127"/>
              <a:buFont typeface="Arial"/>
              <a:buNone/>
            </a:pPr>
            <a:r>
              <a:rPr lang="no" sz="1568">
                <a:solidFill>
                  <a:schemeClr val="dk1"/>
                </a:solidFill>
              </a:rPr>
              <a:t>Hva er i veien</a:t>
            </a:r>
            <a:endParaRPr sz="1568">
              <a:solidFill>
                <a:schemeClr val="dk1"/>
              </a:solidFill>
            </a:endParaRPr>
          </a:p>
          <a:p>
            <a:pPr marL="0" lvl="0" indent="0" algn="l" rtl="0">
              <a:spcBef>
                <a:spcPts val="1200"/>
              </a:spcBef>
              <a:spcAft>
                <a:spcPts val="0"/>
              </a:spcAft>
              <a:buClr>
                <a:schemeClr val="dk1"/>
              </a:buClr>
              <a:buSzPct val="70127"/>
              <a:buFont typeface="Arial"/>
              <a:buNone/>
            </a:pPr>
            <a:r>
              <a:rPr lang="no" sz="1568">
                <a:solidFill>
                  <a:schemeClr val="dk1"/>
                </a:solidFill>
              </a:rPr>
              <a:t>Stå på egne ben</a:t>
            </a:r>
            <a:endParaRPr sz="1568">
              <a:solidFill>
                <a:schemeClr val="dk1"/>
              </a:solidFill>
            </a:endParaRPr>
          </a:p>
          <a:p>
            <a:pPr marL="0" lvl="0" indent="0" algn="l" rtl="0">
              <a:spcBef>
                <a:spcPts val="1200"/>
              </a:spcBef>
              <a:spcAft>
                <a:spcPts val="0"/>
              </a:spcAft>
              <a:buClr>
                <a:schemeClr val="dk1"/>
              </a:buClr>
              <a:buSzPct val="70127"/>
              <a:buFont typeface="Arial"/>
              <a:buNone/>
            </a:pPr>
            <a:r>
              <a:rPr lang="no" sz="1568">
                <a:solidFill>
                  <a:schemeClr val="dk1"/>
                </a:solidFill>
              </a:rPr>
              <a:t>Å henge med hodet</a:t>
            </a:r>
            <a:endParaRPr sz="1568">
              <a:solidFill>
                <a:schemeClr val="dk1"/>
              </a:solidFill>
            </a:endParaRPr>
          </a:p>
          <a:p>
            <a:pPr marL="0" lvl="0" indent="0" algn="l" rtl="0">
              <a:spcBef>
                <a:spcPts val="1200"/>
              </a:spcBef>
              <a:spcAft>
                <a:spcPts val="0"/>
              </a:spcAft>
              <a:buClr>
                <a:schemeClr val="dk1"/>
              </a:buClr>
              <a:buSzPct val="70127"/>
              <a:buFont typeface="Arial"/>
              <a:buNone/>
            </a:pPr>
            <a:r>
              <a:rPr lang="no" sz="1568">
                <a:solidFill>
                  <a:schemeClr val="dk1"/>
                </a:solidFill>
              </a:rPr>
              <a:t>Det gikk opp et lys for meg</a:t>
            </a:r>
            <a:endParaRPr sz="1568">
              <a:solidFill>
                <a:schemeClr val="dk1"/>
              </a:solidFill>
            </a:endParaRPr>
          </a:p>
          <a:p>
            <a:pPr marL="0" lvl="0" indent="0" algn="l" rtl="0">
              <a:spcBef>
                <a:spcPts val="1200"/>
              </a:spcBef>
              <a:spcAft>
                <a:spcPts val="0"/>
              </a:spcAft>
              <a:buNone/>
            </a:pPr>
            <a:r>
              <a:rPr lang="no" sz="1568">
                <a:solidFill>
                  <a:schemeClr val="dk1"/>
                </a:solidFill>
              </a:rPr>
              <a:t>Sommerfugler i magen</a:t>
            </a:r>
            <a:endParaRPr sz="1568">
              <a:solidFill>
                <a:schemeClr val="dk1"/>
              </a:solidFill>
            </a:endParaRPr>
          </a:p>
          <a:p>
            <a:pPr marL="0" lvl="0" indent="0" algn="l" rtl="0">
              <a:spcBef>
                <a:spcPts val="1200"/>
              </a:spcBef>
              <a:spcAft>
                <a:spcPts val="0"/>
              </a:spcAft>
              <a:buClr>
                <a:schemeClr val="dk1"/>
              </a:buClr>
              <a:buSzPct val="70127"/>
              <a:buFont typeface="Arial"/>
              <a:buNone/>
            </a:pPr>
            <a:r>
              <a:rPr lang="no" sz="1568">
                <a:solidFill>
                  <a:schemeClr val="dk1"/>
                </a:solidFill>
              </a:rPr>
              <a:t>Over en lav sko</a:t>
            </a:r>
            <a:endParaRPr sz="1568">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endParaRPr>
              <a:solidFill>
                <a:schemeClr val="dk1"/>
              </a:solidFill>
            </a:endParaRPr>
          </a:p>
        </p:txBody>
      </p:sp>
      <p:sp>
        <p:nvSpPr>
          <p:cNvPr id="269" name="Google Shape;269;p42"/>
          <p:cNvSpPr txBox="1">
            <a:spLocks noGrp="1"/>
          </p:cNvSpPr>
          <p:nvPr>
            <p:ph type="body" idx="2"/>
          </p:nvPr>
        </p:nvSpPr>
        <p:spPr>
          <a:xfrm>
            <a:off x="2827825" y="0"/>
            <a:ext cx="2813100" cy="51435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no">
                <a:solidFill>
                  <a:schemeClr val="dk1"/>
                </a:solidFill>
              </a:rPr>
              <a:t>Slå på stortromma</a:t>
            </a:r>
            <a:endParaRPr>
              <a:solidFill>
                <a:schemeClr val="dk1"/>
              </a:solidFill>
            </a:endParaRPr>
          </a:p>
          <a:p>
            <a:pPr marL="0" lvl="0" indent="0" algn="l" rtl="0">
              <a:spcBef>
                <a:spcPts val="1200"/>
              </a:spcBef>
              <a:spcAft>
                <a:spcPts val="0"/>
              </a:spcAft>
              <a:buNone/>
            </a:pPr>
            <a:r>
              <a:rPr lang="no">
                <a:solidFill>
                  <a:schemeClr val="dk1"/>
                </a:solidFill>
              </a:rPr>
              <a:t>Høy på pæra  </a:t>
            </a:r>
            <a:endParaRPr>
              <a:solidFill>
                <a:schemeClr val="dk1"/>
              </a:solidFill>
            </a:endParaRPr>
          </a:p>
          <a:p>
            <a:pPr marL="0" lvl="0" indent="0" algn="l" rtl="0">
              <a:spcBef>
                <a:spcPts val="1200"/>
              </a:spcBef>
              <a:spcAft>
                <a:spcPts val="0"/>
              </a:spcAft>
              <a:buNone/>
            </a:pPr>
            <a:r>
              <a:rPr lang="no">
                <a:solidFill>
                  <a:schemeClr val="dk1"/>
                </a:solidFill>
              </a:rPr>
              <a:t>Morgenstund har gull i munn </a:t>
            </a:r>
            <a:endParaRPr>
              <a:solidFill>
                <a:schemeClr val="dk1"/>
              </a:solidFill>
            </a:endParaRPr>
          </a:p>
          <a:p>
            <a:pPr marL="0" lvl="0" indent="0" algn="l" rtl="0">
              <a:spcBef>
                <a:spcPts val="1200"/>
              </a:spcBef>
              <a:spcAft>
                <a:spcPts val="0"/>
              </a:spcAft>
              <a:buNone/>
            </a:pPr>
            <a:r>
              <a:rPr lang="no">
                <a:solidFill>
                  <a:schemeClr val="dk1"/>
                </a:solidFill>
              </a:rPr>
              <a:t>Bakfull </a:t>
            </a:r>
            <a:endParaRPr>
              <a:solidFill>
                <a:schemeClr val="dk1"/>
              </a:solidFill>
            </a:endParaRPr>
          </a:p>
          <a:p>
            <a:pPr marL="0" lvl="0" indent="0" algn="l" rtl="0">
              <a:spcBef>
                <a:spcPts val="1200"/>
              </a:spcBef>
              <a:spcAft>
                <a:spcPts val="0"/>
              </a:spcAft>
              <a:buNone/>
            </a:pPr>
            <a:r>
              <a:rPr lang="no">
                <a:solidFill>
                  <a:schemeClr val="dk1"/>
                </a:solidFill>
              </a:rPr>
              <a:t>Ta det på sparket  </a:t>
            </a:r>
            <a:endParaRPr>
              <a:solidFill>
                <a:schemeClr val="dk1"/>
              </a:solidFill>
            </a:endParaRPr>
          </a:p>
          <a:p>
            <a:pPr marL="0" lvl="0" indent="0" algn="l" rtl="0">
              <a:spcBef>
                <a:spcPts val="1200"/>
              </a:spcBef>
              <a:spcAft>
                <a:spcPts val="0"/>
              </a:spcAft>
              <a:buNone/>
            </a:pPr>
            <a:r>
              <a:rPr lang="no">
                <a:solidFill>
                  <a:schemeClr val="dk1"/>
                </a:solidFill>
              </a:rPr>
              <a:t>Stikke under en stol </a:t>
            </a:r>
            <a:endParaRPr>
              <a:solidFill>
                <a:schemeClr val="dk1"/>
              </a:solidFill>
            </a:endParaRPr>
          </a:p>
          <a:p>
            <a:pPr marL="0" lvl="0" indent="0" algn="l" rtl="0">
              <a:spcBef>
                <a:spcPts val="1200"/>
              </a:spcBef>
              <a:spcAft>
                <a:spcPts val="0"/>
              </a:spcAft>
              <a:buNone/>
            </a:pPr>
            <a:r>
              <a:rPr lang="no">
                <a:solidFill>
                  <a:schemeClr val="dk1"/>
                </a:solidFill>
              </a:rPr>
              <a:t>Plankekjøring </a:t>
            </a:r>
            <a:endParaRPr>
              <a:solidFill>
                <a:schemeClr val="dk1"/>
              </a:solidFill>
            </a:endParaRPr>
          </a:p>
          <a:p>
            <a:pPr marL="0" lvl="0" indent="0" algn="l" rtl="0">
              <a:spcBef>
                <a:spcPts val="1200"/>
              </a:spcBef>
              <a:spcAft>
                <a:spcPts val="0"/>
              </a:spcAft>
              <a:buNone/>
            </a:pPr>
            <a:r>
              <a:rPr lang="no">
                <a:solidFill>
                  <a:schemeClr val="dk1"/>
                </a:solidFill>
              </a:rPr>
              <a:t>Allsang på grensen </a:t>
            </a:r>
            <a:endParaRPr>
              <a:solidFill>
                <a:schemeClr val="dk1"/>
              </a:solidFill>
            </a:endParaRPr>
          </a:p>
          <a:p>
            <a:pPr marL="0" lvl="0" indent="0" algn="l" rtl="0">
              <a:spcBef>
                <a:spcPts val="1200"/>
              </a:spcBef>
              <a:spcAft>
                <a:spcPts val="0"/>
              </a:spcAft>
              <a:buNone/>
            </a:pPr>
            <a:r>
              <a:rPr lang="no">
                <a:solidFill>
                  <a:schemeClr val="dk1"/>
                </a:solidFill>
              </a:rPr>
              <a:t>Mørkredd </a:t>
            </a:r>
            <a:endParaRPr>
              <a:solidFill>
                <a:schemeClr val="dk1"/>
              </a:solidFill>
            </a:endParaRPr>
          </a:p>
          <a:p>
            <a:pPr marL="0" lvl="0" indent="0" algn="l" rtl="0">
              <a:spcBef>
                <a:spcPts val="1200"/>
              </a:spcBef>
              <a:spcAft>
                <a:spcPts val="0"/>
              </a:spcAft>
              <a:buNone/>
            </a:pPr>
            <a:r>
              <a:rPr lang="no">
                <a:solidFill>
                  <a:schemeClr val="dk1"/>
                </a:solidFill>
              </a:rPr>
              <a:t>Lett på tråden</a:t>
            </a:r>
            <a:endParaRPr>
              <a:solidFill>
                <a:schemeClr val="dk1"/>
              </a:solidFill>
            </a:endParaRPr>
          </a:p>
          <a:p>
            <a:pPr marL="0" lvl="0" indent="0" algn="l" rtl="0">
              <a:spcBef>
                <a:spcPts val="1200"/>
              </a:spcBef>
              <a:spcAft>
                <a:spcPts val="0"/>
              </a:spcAft>
              <a:buNone/>
            </a:pPr>
            <a:r>
              <a:rPr lang="no">
                <a:solidFill>
                  <a:schemeClr val="dk1"/>
                </a:solidFill>
              </a:rPr>
              <a:t>Å ta igjen med samme mynt</a:t>
            </a:r>
            <a:endParaRPr>
              <a:solidFill>
                <a:schemeClr val="dk1"/>
              </a:solidFill>
            </a:endParaRPr>
          </a:p>
          <a:p>
            <a:pPr marL="0" lvl="0" indent="0" algn="l" rtl="0">
              <a:spcBef>
                <a:spcPts val="1200"/>
              </a:spcBef>
              <a:spcAft>
                <a:spcPts val="0"/>
              </a:spcAft>
              <a:buNone/>
            </a:pPr>
            <a:r>
              <a:rPr lang="no">
                <a:solidFill>
                  <a:schemeClr val="dk1"/>
                </a:solidFill>
              </a:rPr>
              <a:t>Med skjegget i postkassa</a:t>
            </a:r>
            <a:endParaRPr>
              <a:solidFill>
                <a:schemeClr val="dk1"/>
              </a:solidFill>
            </a:endParaRPr>
          </a:p>
          <a:p>
            <a:pPr marL="0" lvl="0" indent="0" algn="l" rtl="0">
              <a:spcBef>
                <a:spcPts val="1200"/>
              </a:spcBef>
              <a:spcAft>
                <a:spcPts val="0"/>
              </a:spcAft>
              <a:buNone/>
            </a:pPr>
            <a:r>
              <a:rPr lang="no">
                <a:solidFill>
                  <a:schemeClr val="dk1"/>
                </a:solidFill>
              </a:rPr>
              <a:t>Slå seg på brystet</a:t>
            </a:r>
            <a:endParaRPr>
              <a:solidFill>
                <a:schemeClr val="dk1"/>
              </a:solidFill>
            </a:endParaRPr>
          </a:p>
          <a:p>
            <a:pPr marL="0" lvl="0" indent="0" algn="l" rtl="0">
              <a:spcBef>
                <a:spcPts val="1200"/>
              </a:spcBef>
              <a:spcAft>
                <a:spcPts val="0"/>
              </a:spcAft>
              <a:buNone/>
            </a:pPr>
            <a:r>
              <a:rPr lang="no">
                <a:solidFill>
                  <a:schemeClr val="dk1"/>
                </a:solidFill>
              </a:rPr>
              <a:t>Stopp en hal</a:t>
            </a:r>
            <a:endParaRPr>
              <a:solidFill>
                <a:schemeClr val="dk1"/>
              </a:solidFill>
            </a:endParaRPr>
          </a:p>
          <a:p>
            <a:pPr marL="0" lvl="0" indent="0" algn="l" rtl="0">
              <a:spcBef>
                <a:spcPts val="1200"/>
              </a:spcBef>
              <a:spcAft>
                <a:spcPts val="0"/>
              </a:spcAft>
              <a:buNone/>
            </a:pPr>
            <a:r>
              <a:rPr lang="no">
                <a:solidFill>
                  <a:schemeClr val="dk1"/>
                </a:solidFill>
              </a:rPr>
              <a:t>Tråkke i salaten</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endParaRPr>
              <a:solidFill>
                <a:schemeClr val="dk1"/>
              </a:solidFill>
            </a:endParaRPr>
          </a:p>
        </p:txBody>
      </p:sp>
      <p:sp>
        <p:nvSpPr>
          <p:cNvPr id="270" name="Google Shape;270;p42"/>
          <p:cNvSpPr txBox="1"/>
          <p:nvPr/>
        </p:nvSpPr>
        <p:spPr>
          <a:xfrm>
            <a:off x="5273975" y="108775"/>
            <a:ext cx="3555900" cy="499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no" sz="800">
                <a:solidFill>
                  <a:schemeClr val="dk1"/>
                </a:solidFill>
              </a:rPr>
              <a:t>Å være i vater </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800">
                <a:solidFill>
                  <a:schemeClr val="dk1"/>
                </a:solidFill>
              </a:rPr>
              <a:t>Ta det helt piano</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800">
                <a:solidFill>
                  <a:schemeClr val="dk1"/>
                </a:solidFill>
              </a:rPr>
              <a:t>Koster skjorta</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800">
                <a:solidFill>
                  <a:schemeClr val="dk1"/>
                </a:solidFill>
              </a:rPr>
              <a:t>Bli ført bak lyset</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800">
                <a:solidFill>
                  <a:schemeClr val="dk1"/>
                </a:solidFill>
              </a:rPr>
              <a:t>Møte  veggen</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800">
                <a:solidFill>
                  <a:schemeClr val="dk1"/>
                </a:solidFill>
              </a:rPr>
              <a:t>Å snakke rett fra levra</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800">
                <a:solidFill>
                  <a:schemeClr val="dk1"/>
                </a:solidFill>
              </a:rPr>
              <a:t>Ta det med en klype salt</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800">
                <a:solidFill>
                  <a:schemeClr val="dk1"/>
                </a:solidFill>
              </a:rPr>
              <a:t>Ta seg vann over hodet</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800">
                <a:solidFill>
                  <a:schemeClr val="dk1"/>
                </a:solidFill>
              </a:rPr>
              <a:t>Å gå over streken</a:t>
            </a:r>
            <a:endParaRPr sz="800">
              <a:solidFill>
                <a:schemeClr val="dk1"/>
              </a:solidFill>
            </a:endParaRPr>
          </a:p>
          <a:p>
            <a:pPr marL="0" lvl="0" indent="0" algn="l" rtl="0">
              <a:lnSpc>
                <a:spcPct val="115000"/>
              </a:lnSpc>
              <a:spcBef>
                <a:spcPts val="1200"/>
              </a:spcBef>
              <a:spcAft>
                <a:spcPts val="0"/>
              </a:spcAft>
              <a:buNone/>
            </a:pPr>
            <a:r>
              <a:rPr lang="no" sz="800">
                <a:solidFill>
                  <a:schemeClr val="dk1"/>
                </a:solidFill>
              </a:rPr>
              <a:t>Bakoversveis</a:t>
            </a:r>
            <a:endParaRPr sz="800">
              <a:solidFill>
                <a:schemeClr val="dk1"/>
              </a:solidFill>
            </a:endParaRPr>
          </a:p>
          <a:p>
            <a:pPr marL="0" lvl="0" indent="0" algn="l" rtl="0">
              <a:lnSpc>
                <a:spcPct val="115000"/>
              </a:lnSpc>
              <a:spcBef>
                <a:spcPts val="1200"/>
              </a:spcBef>
              <a:spcAft>
                <a:spcPts val="0"/>
              </a:spcAft>
              <a:buClr>
                <a:srgbClr val="000000"/>
              </a:buClr>
              <a:buSzPts val="1100"/>
              <a:buFont typeface="Arial"/>
              <a:buNone/>
            </a:pPr>
            <a:r>
              <a:rPr lang="no" sz="800">
                <a:solidFill>
                  <a:schemeClr val="dk1"/>
                </a:solidFill>
              </a:rPr>
              <a:t>Det er ugler i mosen </a:t>
            </a:r>
            <a:endParaRPr sz="800">
              <a:solidFill>
                <a:schemeClr val="dk1"/>
              </a:solidFill>
            </a:endParaRPr>
          </a:p>
          <a:p>
            <a:pPr marL="0" lvl="0" indent="0" algn="l" rtl="0">
              <a:lnSpc>
                <a:spcPct val="115000"/>
              </a:lnSpc>
              <a:spcBef>
                <a:spcPts val="1200"/>
              </a:spcBef>
              <a:spcAft>
                <a:spcPts val="0"/>
              </a:spcAft>
              <a:buNone/>
            </a:pPr>
            <a:r>
              <a:rPr lang="no" sz="800">
                <a:solidFill>
                  <a:schemeClr val="dk1"/>
                </a:solidFill>
              </a:rPr>
              <a:t>Kaffetørst </a:t>
            </a:r>
            <a:endParaRPr sz="800">
              <a:solidFill>
                <a:schemeClr val="dk1"/>
              </a:solidFill>
            </a:endParaRPr>
          </a:p>
          <a:p>
            <a:pPr marL="0" lvl="0" indent="0" algn="l" rtl="0">
              <a:lnSpc>
                <a:spcPct val="115000"/>
              </a:lnSpc>
              <a:spcBef>
                <a:spcPts val="1200"/>
              </a:spcBef>
              <a:spcAft>
                <a:spcPts val="0"/>
              </a:spcAft>
              <a:buNone/>
            </a:pPr>
            <a:r>
              <a:rPr lang="no" sz="800">
                <a:solidFill>
                  <a:schemeClr val="dk1"/>
                </a:solidFill>
              </a:rPr>
              <a:t>Katta i sekken</a:t>
            </a:r>
            <a:endParaRPr sz="800">
              <a:solidFill>
                <a:schemeClr val="dk1"/>
              </a:solidFill>
            </a:endParaRPr>
          </a:p>
          <a:p>
            <a:pPr marL="0" lvl="0" indent="0" algn="l" rtl="0">
              <a:lnSpc>
                <a:spcPct val="115000"/>
              </a:lnSpc>
              <a:spcBef>
                <a:spcPts val="1200"/>
              </a:spcBef>
              <a:spcAft>
                <a:spcPts val="0"/>
              </a:spcAft>
              <a:buNone/>
            </a:pPr>
            <a:r>
              <a:rPr lang="no" sz="800">
                <a:solidFill>
                  <a:schemeClr val="dk1"/>
                </a:solidFill>
              </a:rPr>
              <a:t>Håper det smaker</a:t>
            </a:r>
            <a:endParaRPr sz="800">
              <a:solidFill>
                <a:schemeClr val="dk1"/>
              </a:solidFill>
            </a:endParaRPr>
          </a:p>
          <a:p>
            <a:pPr marL="0" lvl="0" indent="0" algn="l" rtl="0">
              <a:lnSpc>
                <a:spcPct val="115000"/>
              </a:lnSpc>
              <a:spcBef>
                <a:spcPts val="1200"/>
              </a:spcBef>
              <a:spcAft>
                <a:spcPts val="0"/>
              </a:spcAft>
              <a:buNone/>
            </a:pPr>
            <a:r>
              <a:rPr lang="no" sz="800">
                <a:solidFill>
                  <a:schemeClr val="dk1"/>
                </a:solidFill>
              </a:rPr>
              <a:t>Du har fått en telefon</a:t>
            </a:r>
            <a:endParaRPr sz="800">
              <a:solidFill>
                <a:schemeClr val="dk1"/>
              </a:solidFill>
            </a:endParaRPr>
          </a:p>
          <a:p>
            <a:pPr marL="0" lvl="0" indent="0" algn="l" rtl="0">
              <a:lnSpc>
                <a:spcPct val="115000"/>
              </a:lnSpc>
              <a:spcBef>
                <a:spcPts val="1200"/>
              </a:spcBef>
              <a:spcAft>
                <a:spcPts val="0"/>
              </a:spcAft>
              <a:buNone/>
            </a:pPr>
            <a:r>
              <a:rPr lang="no" sz="800">
                <a:solidFill>
                  <a:schemeClr val="dk1"/>
                </a:solidFill>
              </a:rPr>
              <a:t>Drite på draget</a:t>
            </a:r>
            <a:endParaRPr sz="80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5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628650" y="179770"/>
            <a:ext cx="7886700" cy="1027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sz="3200"/>
              <a:t>Trekk to uttrykk  </a:t>
            </a:r>
            <a:endParaRPr sz="3200"/>
          </a:p>
        </p:txBody>
      </p:sp>
      <p:sp>
        <p:nvSpPr>
          <p:cNvPr id="276" name="Google Shape;276;p43"/>
          <p:cNvSpPr txBox="1">
            <a:spLocks noGrp="1"/>
          </p:cNvSpPr>
          <p:nvPr>
            <p:ph type="body" idx="1"/>
          </p:nvPr>
        </p:nvSpPr>
        <p:spPr>
          <a:xfrm>
            <a:off x="628650" y="1486800"/>
            <a:ext cx="7886700" cy="31635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r>
              <a:rPr lang="no">
                <a:solidFill>
                  <a:schemeClr val="dk1"/>
                </a:solidFill>
              </a:rPr>
              <a:t>Idemyldre rundt hva dere kan tegne til de ulike uttrykkene. Lag enkle idèskisser.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628650" y="179770"/>
            <a:ext cx="7886700" cy="1027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sz="3200"/>
              <a:t>Presentere alle ideene deres </a:t>
            </a:r>
            <a:endParaRPr sz="3200"/>
          </a:p>
        </p:txBody>
      </p:sp>
      <p:sp>
        <p:nvSpPr>
          <p:cNvPr id="282" name="Google Shape;282;p44"/>
          <p:cNvSpPr txBox="1">
            <a:spLocks noGrp="1"/>
          </p:cNvSpPr>
          <p:nvPr>
            <p:ph type="body" idx="1"/>
          </p:nvPr>
        </p:nvSpPr>
        <p:spPr>
          <a:xfrm>
            <a:off x="628650" y="1486800"/>
            <a:ext cx="7886700" cy="31635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628650" y="179770"/>
            <a:ext cx="7886700" cy="1027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sz="3200"/>
              <a:t>Velg en idè</a:t>
            </a:r>
            <a:endParaRPr sz="3200"/>
          </a:p>
        </p:txBody>
      </p:sp>
      <p:sp>
        <p:nvSpPr>
          <p:cNvPr id="288" name="Google Shape;288;p45"/>
          <p:cNvSpPr txBox="1">
            <a:spLocks noGrp="1"/>
          </p:cNvSpPr>
          <p:nvPr>
            <p:ph type="body" idx="1"/>
          </p:nvPr>
        </p:nvSpPr>
        <p:spPr>
          <a:xfrm>
            <a:off x="628650" y="1486800"/>
            <a:ext cx="7886700" cy="3163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no">
                <a:solidFill>
                  <a:schemeClr val="dk1"/>
                </a:solidFill>
              </a:rPr>
              <a:t>Velg en av ideene og gå videre med den. </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no">
                <a:solidFill>
                  <a:schemeClr val="dk1"/>
                </a:solidFill>
              </a:rPr>
              <a:t>Ta med dere tilbakemeldinger fra de andre på gruppa. </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628650" y="179770"/>
            <a:ext cx="7886700" cy="1027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sz="3200"/>
              <a:t>Tegn designet </a:t>
            </a:r>
            <a:endParaRPr sz="3200"/>
          </a:p>
        </p:txBody>
      </p:sp>
      <p:sp>
        <p:nvSpPr>
          <p:cNvPr id="294" name="Google Shape;294;p46"/>
          <p:cNvSpPr txBox="1">
            <a:spLocks noGrp="1"/>
          </p:cNvSpPr>
          <p:nvPr>
            <p:ph type="body" idx="1"/>
          </p:nvPr>
        </p:nvSpPr>
        <p:spPr>
          <a:xfrm>
            <a:off x="628650" y="1486800"/>
            <a:ext cx="7886700" cy="31635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r>
              <a:rPr lang="no">
                <a:solidFill>
                  <a:schemeClr val="dk1"/>
                </a:solidFill>
              </a:rPr>
              <a:t>Tegningen må være i en tykk, klar sort strek.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628650" y="179770"/>
            <a:ext cx="7886700" cy="1027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sz="3200"/>
              <a:t>Overfør tegningen til Cricut </a:t>
            </a:r>
            <a:endParaRPr sz="3200"/>
          </a:p>
        </p:txBody>
      </p:sp>
      <p:sp>
        <p:nvSpPr>
          <p:cNvPr id="300" name="Google Shape;300;p47"/>
          <p:cNvSpPr txBox="1">
            <a:spLocks noGrp="1"/>
          </p:cNvSpPr>
          <p:nvPr>
            <p:ph type="body" idx="1"/>
          </p:nvPr>
        </p:nvSpPr>
        <p:spPr>
          <a:xfrm>
            <a:off x="628650" y="1486800"/>
            <a:ext cx="7886700" cy="31635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r>
              <a:rPr lang="no">
                <a:solidFill>
                  <a:schemeClr val="dk1"/>
                </a:solidFill>
              </a:rPr>
              <a:t>Følg instruksheftet på hvordan skjære ut i cricut.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628650" y="112759"/>
            <a:ext cx="7886700" cy="675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sz="3000">
                <a:latin typeface="Calibri"/>
                <a:ea typeface="Calibri"/>
                <a:cs typeface="Calibri"/>
                <a:sym typeface="Calibri"/>
              </a:rPr>
              <a:t>3. Øve på ferdigheter </a:t>
            </a:r>
            <a:endParaRPr sz="3000">
              <a:latin typeface="Calibri"/>
              <a:ea typeface="Calibri"/>
              <a:cs typeface="Calibri"/>
              <a:sym typeface="Calibri"/>
            </a:endParaRPr>
          </a:p>
        </p:txBody>
      </p:sp>
      <p:pic>
        <p:nvPicPr>
          <p:cNvPr id="149" name="Google Shape;149;p28"/>
          <p:cNvPicPr preferRelativeResize="0"/>
          <p:nvPr/>
        </p:nvPicPr>
        <p:blipFill>
          <a:blip r:embed="rId3">
            <a:alphaModFix/>
          </a:blip>
          <a:stretch>
            <a:fillRect/>
          </a:stretch>
        </p:blipFill>
        <p:spPr>
          <a:xfrm>
            <a:off x="2543184" y="1697327"/>
            <a:ext cx="4057631" cy="1984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269850" y="284000"/>
            <a:ext cx="8604300" cy="1230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sz="3100"/>
              <a:t>Velg en av figurene under. </a:t>
            </a:r>
            <a:br>
              <a:rPr lang="no" sz="3100"/>
            </a:br>
            <a:r>
              <a:rPr lang="no" sz="3100"/>
              <a:t>Skriv en instruks for hvordan man kan tegne figuren. </a:t>
            </a:r>
            <a:endParaRPr sz="3100"/>
          </a:p>
        </p:txBody>
      </p:sp>
      <p:pic>
        <p:nvPicPr>
          <p:cNvPr id="155" name="Google Shape;155;p29"/>
          <p:cNvPicPr preferRelativeResize="0"/>
          <p:nvPr/>
        </p:nvPicPr>
        <p:blipFill>
          <a:blip r:embed="rId3">
            <a:alphaModFix/>
          </a:blip>
          <a:stretch>
            <a:fillRect/>
          </a:stretch>
        </p:blipFill>
        <p:spPr>
          <a:xfrm>
            <a:off x="1076325" y="1493944"/>
            <a:ext cx="2076450" cy="2057400"/>
          </a:xfrm>
          <a:prstGeom prst="rect">
            <a:avLst/>
          </a:prstGeom>
          <a:noFill/>
          <a:ln>
            <a:noFill/>
          </a:ln>
        </p:spPr>
      </p:pic>
      <p:pic>
        <p:nvPicPr>
          <p:cNvPr id="156" name="Google Shape;156;p29"/>
          <p:cNvPicPr preferRelativeResize="0"/>
          <p:nvPr/>
        </p:nvPicPr>
        <p:blipFill>
          <a:blip r:embed="rId4">
            <a:alphaModFix/>
          </a:blip>
          <a:stretch>
            <a:fillRect/>
          </a:stretch>
        </p:blipFill>
        <p:spPr>
          <a:xfrm>
            <a:off x="5448875" y="1769594"/>
            <a:ext cx="1878011" cy="1665656"/>
          </a:xfrm>
          <a:prstGeom prst="rect">
            <a:avLst/>
          </a:prstGeom>
          <a:noFill/>
          <a:ln>
            <a:noFill/>
          </a:ln>
        </p:spPr>
      </p:pic>
      <p:sp>
        <p:nvSpPr>
          <p:cNvPr id="157" name="Google Shape;157;p29"/>
          <p:cNvSpPr txBox="1">
            <a:spLocks noGrp="1"/>
          </p:cNvSpPr>
          <p:nvPr>
            <p:ph type="title"/>
          </p:nvPr>
        </p:nvSpPr>
        <p:spPr>
          <a:xfrm>
            <a:off x="142200" y="3739781"/>
            <a:ext cx="9001800" cy="947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sz="2300"/>
              <a:t>La læringspartneren din gjette hvilken figur du har skrevet koden til.</a:t>
            </a:r>
            <a:endParaRPr sz="2300"/>
          </a:p>
          <a:p>
            <a:pPr marL="0" lvl="0" indent="0" algn="l" rtl="0">
              <a:spcBef>
                <a:spcPts val="0"/>
              </a:spcBef>
              <a:spcAft>
                <a:spcPts val="0"/>
              </a:spcAft>
              <a:buNone/>
            </a:pPr>
            <a:r>
              <a:rPr lang="no" sz="2300"/>
              <a:t>Be læringspartneren din begrunne valget sitt.</a:t>
            </a:r>
            <a:endParaRPr sz="2300"/>
          </a:p>
        </p:txBody>
      </p:sp>
      <p:pic>
        <p:nvPicPr>
          <p:cNvPr id="158" name="Google Shape;158;p29"/>
          <p:cNvPicPr preferRelativeResize="0"/>
          <p:nvPr/>
        </p:nvPicPr>
        <p:blipFill>
          <a:blip r:embed="rId5">
            <a:alphaModFix/>
          </a:blip>
          <a:stretch>
            <a:fillRect/>
          </a:stretch>
        </p:blipFill>
        <p:spPr>
          <a:xfrm>
            <a:off x="3442913" y="1783071"/>
            <a:ext cx="1715831" cy="1479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269888" y="131756"/>
            <a:ext cx="8604300" cy="74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800"/>
              <a:buFont typeface="Arial"/>
              <a:buNone/>
            </a:pPr>
            <a:r>
              <a:rPr lang="no" sz="3000">
                <a:latin typeface="Calibri"/>
                <a:ea typeface="Calibri"/>
                <a:cs typeface="Calibri"/>
                <a:sym typeface="Calibri"/>
              </a:rPr>
              <a:t>Hvilket program gir hvilken figur?</a:t>
            </a:r>
            <a:endParaRPr sz="3000"/>
          </a:p>
        </p:txBody>
      </p:sp>
      <p:pic>
        <p:nvPicPr>
          <p:cNvPr id="164" name="Google Shape;164;p30"/>
          <p:cNvPicPr preferRelativeResize="0"/>
          <p:nvPr/>
        </p:nvPicPr>
        <p:blipFill rotWithShape="1">
          <a:blip r:embed="rId3">
            <a:alphaModFix/>
          </a:blip>
          <a:srcRect l="64230"/>
          <a:stretch/>
        </p:blipFill>
        <p:spPr>
          <a:xfrm>
            <a:off x="4078700" y="746801"/>
            <a:ext cx="2050849" cy="4264199"/>
          </a:xfrm>
          <a:prstGeom prst="rect">
            <a:avLst/>
          </a:prstGeom>
          <a:noFill/>
          <a:ln>
            <a:noFill/>
          </a:ln>
        </p:spPr>
      </p:pic>
      <p:pic>
        <p:nvPicPr>
          <p:cNvPr id="165" name="Google Shape;165;p30"/>
          <p:cNvPicPr preferRelativeResize="0"/>
          <p:nvPr/>
        </p:nvPicPr>
        <p:blipFill>
          <a:blip r:embed="rId4">
            <a:alphaModFix/>
          </a:blip>
          <a:stretch>
            <a:fillRect/>
          </a:stretch>
        </p:blipFill>
        <p:spPr>
          <a:xfrm>
            <a:off x="6922622" y="3580536"/>
            <a:ext cx="1414463" cy="1314450"/>
          </a:xfrm>
          <a:prstGeom prst="rect">
            <a:avLst/>
          </a:prstGeom>
          <a:noFill/>
          <a:ln>
            <a:noFill/>
          </a:ln>
        </p:spPr>
      </p:pic>
      <p:pic>
        <p:nvPicPr>
          <p:cNvPr id="166" name="Google Shape;166;p30"/>
          <p:cNvPicPr preferRelativeResize="0"/>
          <p:nvPr/>
        </p:nvPicPr>
        <p:blipFill>
          <a:blip r:embed="rId5">
            <a:alphaModFix/>
          </a:blip>
          <a:stretch>
            <a:fillRect/>
          </a:stretch>
        </p:blipFill>
        <p:spPr>
          <a:xfrm>
            <a:off x="6631501" y="1696264"/>
            <a:ext cx="1996708" cy="1818658"/>
          </a:xfrm>
          <a:prstGeom prst="rect">
            <a:avLst/>
          </a:prstGeom>
          <a:noFill/>
          <a:ln>
            <a:noFill/>
          </a:ln>
        </p:spPr>
      </p:pic>
      <p:pic>
        <p:nvPicPr>
          <p:cNvPr id="167" name="Google Shape;167;p30"/>
          <p:cNvPicPr preferRelativeResize="0"/>
          <p:nvPr/>
        </p:nvPicPr>
        <p:blipFill>
          <a:blip r:embed="rId6">
            <a:alphaModFix/>
          </a:blip>
          <a:stretch>
            <a:fillRect/>
          </a:stretch>
        </p:blipFill>
        <p:spPr>
          <a:xfrm>
            <a:off x="6728775" y="206981"/>
            <a:ext cx="1608317" cy="1574813"/>
          </a:xfrm>
          <a:prstGeom prst="rect">
            <a:avLst/>
          </a:prstGeom>
          <a:noFill/>
          <a:ln>
            <a:noFill/>
          </a:ln>
        </p:spPr>
      </p:pic>
      <p:pic>
        <p:nvPicPr>
          <p:cNvPr id="168" name="Google Shape;168;p30"/>
          <p:cNvPicPr preferRelativeResize="0"/>
          <p:nvPr/>
        </p:nvPicPr>
        <p:blipFill>
          <a:blip r:embed="rId7">
            <a:alphaModFix/>
          </a:blip>
          <a:stretch>
            <a:fillRect/>
          </a:stretch>
        </p:blipFill>
        <p:spPr>
          <a:xfrm>
            <a:off x="80149" y="798451"/>
            <a:ext cx="1775536" cy="4212550"/>
          </a:xfrm>
          <a:prstGeom prst="rect">
            <a:avLst/>
          </a:prstGeom>
          <a:noFill/>
          <a:ln>
            <a:noFill/>
          </a:ln>
        </p:spPr>
      </p:pic>
      <p:pic>
        <p:nvPicPr>
          <p:cNvPr id="169" name="Google Shape;169;p30"/>
          <p:cNvPicPr preferRelativeResize="0"/>
          <p:nvPr/>
        </p:nvPicPr>
        <p:blipFill>
          <a:blip r:embed="rId8">
            <a:alphaModFix/>
          </a:blip>
          <a:stretch>
            <a:fillRect/>
          </a:stretch>
        </p:blipFill>
        <p:spPr>
          <a:xfrm>
            <a:off x="1984476" y="697863"/>
            <a:ext cx="1880050" cy="43620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66994" y="168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a:t>Hvilken av disse kodene gir ikke en sirkel? </a:t>
            </a:r>
            <a:endParaRPr/>
          </a:p>
        </p:txBody>
      </p:sp>
      <p:pic>
        <p:nvPicPr>
          <p:cNvPr id="176" name="Google Shape;176;p31"/>
          <p:cNvPicPr preferRelativeResize="0"/>
          <p:nvPr/>
        </p:nvPicPr>
        <p:blipFill>
          <a:blip r:embed="rId3">
            <a:alphaModFix/>
          </a:blip>
          <a:stretch>
            <a:fillRect/>
          </a:stretch>
        </p:blipFill>
        <p:spPr>
          <a:xfrm>
            <a:off x="860925" y="855432"/>
            <a:ext cx="1607944" cy="4219743"/>
          </a:xfrm>
          <a:prstGeom prst="rect">
            <a:avLst/>
          </a:prstGeom>
          <a:noFill/>
          <a:ln>
            <a:noFill/>
          </a:ln>
        </p:spPr>
      </p:pic>
      <p:pic>
        <p:nvPicPr>
          <p:cNvPr id="177" name="Google Shape;177;p31"/>
          <p:cNvPicPr preferRelativeResize="0"/>
          <p:nvPr/>
        </p:nvPicPr>
        <p:blipFill>
          <a:blip r:embed="rId4">
            <a:alphaModFix/>
          </a:blip>
          <a:stretch>
            <a:fillRect/>
          </a:stretch>
        </p:blipFill>
        <p:spPr>
          <a:xfrm>
            <a:off x="2749088" y="878413"/>
            <a:ext cx="1534476" cy="4173775"/>
          </a:xfrm>
          <a:prstGeom prst="rect">
            <a:avLst/>
          </a:prstGeom>
          <a:noFill/>
          <a:ln>
            <a:noFill/>
          </a:ln>
        </p:spPr>
      </p:pic>
      <p:pic>
        <p:nvPicPr>
          <p:cNvPr id="178" name="Google Shape;178;p31"/>
          <p:cNvPicPr preferRelativeResize="0"/>
          <p:nvPr/>
        </p:nvPicPr>
        <p:blipFill>
          <a:blip r:embed="rId5">
            <a:alphaModFix/>
          </a:blip>
          <a:stretch>
            <a:fillRect/>
          </a:stretch>
        </p:blipFill>
        <p:spPr>
          <a:xfrm>
            <a:off x="6140020" y="878413"/>
            <a:ext cx="1626481" cy="4173774"/>
          </a:xfrm>
          <a:prstGeom prst="rect">
            <a:avLst/>
          </a:prstGeom>
          <a:noFill/>
          <a:ln>
            <a:noFill/>
          </a:ln>
        </p:spPr>
      </p:pic>
      <p:pic>
        <p:nvPicPr>
          <p:cNvPr id="179" name="Google Shape;179;p31"/>
          <p:cNvPicPr preferRelativeResize="0"/>
          <p:nvPr/>
        </p:nvPicPr>
        <p:blipFill>
          <a:blip r:embed="rId6">
            <a:alphaModFix/>
          </a:blip>
          <a:stretch>
            <a:fillRect/>
          </a:stretch>
        </p:blipFill>
        <p:spPr>
          <a:xfrm>
            <a:off x="4418255" y="878413"/>
            <a:ext cx="1587087" cy="4173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436975" y="83900"/>
            <a:ext cx="3447600" cy="1511700"/>
          </a:xfrm>
          <a:prstGeom prst="rect">
            <a:avLst/>
          </a:prstGeom>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SzPts val="700"/>
              <a:buNone/>
            </a:pPr>
            <a:r>
              <a:rPr lang="no" sz="2000"/>
              <a:t>To og to: </a:t>
            </a:r>
            <a:endParaRPr sz="2000"/>
          </a:p>
          <a:p>
            <a:pPr marL="0" lvl="0" indent="0" algn="l" rtl="0">
              <a:spcBef>
                <a:spcPts val="0"/>
              </a:spcBef>
              <a:spcAft>
                <a:spcPts val="0"/>
              </a:spcAft>
              <a:buSzPts val="700"/>
              <a:buNone/>
            </a:pPr>
            <a:r>
              <a:rPr lang="no" sz="2000"/>
              <a:t>Kopier koden over i scratch. </a:t>
            </a:r>
            <a:endParaRPr sz="2000"/>
          </a:p>
          <a:p>
            <a:pPr marL="0" lvl="0" indent="0" algn="l" rtl="0">
              <a:spcBef>
                <a:spcPts val="0"/>
              </a:spcBef>
              <a:spcAft>
                <a:spcPts val="0"/>
              </a:spcAft>
              <a:buSzPts val="700"/>
              <a:buNone/>
            </a:pPr>
            <a:r>
              <a:rPr lang="no" sz="2000"/>
              <a:t>Sett inn tall slik at produktet av de to tallene alltid er 360.  </a:t>
            </a:r>
            <a:endParaRPr sz="2000"/>
          </a:p>
        </p:txBody>
      </p:sp>
      <p:pic>
        <p:nvPicPr>
          <p:cNvPr id="186" name="Google Shape;186;p32"/>
          <p:cNvPicPr preferRelativeResize="0"/>
          <p:nvPr/>
        </p:nvPicPr>
        <p:blipFill>
          <a:blip r:embed="rId3">
            <a:alphaModFix/>
          </a:blip>
          <a:stretch>
            <a:fillRect/>
          </a:stretch>
        </p:blipFill>
        <p:spPr>
          <a:xfrm>
            <a:off x="4485606" y="53938"/>
            <a:ext cx="2191912" cy="4832568"/>
          </a:xfrm>
          <a:prstGeom prst="rect">
            <a:avLst/>
          </a:prstGeom>
          <a:noFill/>
          <a:ln>
            <a:noFill/>
          </a:ln>
        </p:spPr>
      </p:pic>
      <p:cxnSp>
        <p:nvCxnSpPr>
          <p:cNvPr id="187" name="Google Shape;187;p32"/>
          <p:cNvCxnSpPr>
            <a:stCxn id="185" idx="3"/>
          </p:cNvCxnSpPr>
          <p:nvPr/>
        </p:nvCxnSpPr>
        <p:spPr>
          <a:xfrm>
            <a:off x="3884575" y="839750"/>
            <a:ext cx="1384800" cy="2627400"/>
          </a:xfrm>
          <a:prstGeom prst="straightConnector1">
            <a:avLst/>
          </a:prstGeom>
          <a:noFill/>
          <a:ln w="9525" cap="flat" cmpd="sng">
            <a:solidFill>
              <a:schemeClr val="dk2"/>
            </a:solidFill>
            <a:prstDash val="solid"/>
            <a:round/>
            <a:headEnd type="none" w="med" len="med"/>
            <a:tailEnd type="triangle" w="med" len="med"/>
          </a:ln>
        </p:spPr>
      </p:cxnSp>
      <p:cxnSp>
        <p:nvCxnSpPr>
          <p:cNvPr id="188" name="Google Shape;188;p32"/>
          <p:cNvCxnSpPr>
            <a:stCxn id="185" idx="3"/>
          </p:cNvCxnSpPr>
          <p:nvPr/>
        </p:nvCxnSpPr>
        <p:spPr>
          <a:xfrm>
            <a:off x="3884575" y="839750"/>
            <a:ext cx="1564500" cy="3503400"/>
          </a:xfrm>
          <a:prstGeom prst="straightConnector1">
            <a:avLst/>
          </a:prstGeom>
          <a:noFill/>
          <a:ln w="9525" cap="flat" cmpd="sng">
            <a:solidFill>
              <a:schemeClr val="dk2"/>
            </a:solidFill>
            <a:prstDash val="solid"/>
            <a:round/>
            <a:headEnd type="none" w="med" len="med"/>
            <a:tailEnd type="triangle" w="med" len="med"/>
          </a:ln>
        </p:spPr>
      </p:cxnSp>
      <p:sp>
        <p:nvSpPr>
          <p:cNvPr id="189" name="Google Shape;189;p32"/>
          <p:cNvSpPr txBox="1">
            <a:spLocks noGrp="1"/>
          </p:cNvSpPr>
          <p:nvPr>
            <p:ph type="title"/>
          </p:nvPr>
        </p:nvSpPr>
        <p:spPr>
          <a:xfrm>
            <a:off x="85075" y="3272625"/>
            <a:ext cx="3760800" cy="1782900"/>
          </a:xfrm>
          <a:prstGeom prst="rect">
            <a:avLst/>
          </a:prstGeom>
          <a:ln w="9525" cap="flat" cmpd="sng">
            <a:solidFill>
              <a:schemeClr val="dk1"/>
            </a:solidFill>
            <a:prstDash val="solid"/>
            <a:round/>
            <a:headEnd type="none" w="sm" len="sm"/>
            <a:tailEnd type="none" w="sm" len="sm"/>
          </a:ln>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no"/>
              <a:t>To grupper sammen: Diskuter hva skjer. </a:t>
            </a:r>
            <a:endParaRPr/>
          </a:p>
          <a:p>
            <a:pPr marL="0" lvl="0" indent="0" algn="l" rtl="0">
              <a:spcBef>
                <a:spcPts val="0"/>
              </a:spcBef>
              <a:spcAft>
                <a:spcPts val="0"/>
              </a:spcAft>
              <a:buNone/>
            </a:pPr>
            <a:r>
              <a:rPr lang="no"/>
              <a:t>Hvilke sammenhenger ser dere? </a:t>
            </a:r>
            <a:endParaRPr/>
          </a:p>
        </p:txBody>
      </p:sp>
      <p:sp>
        <p:nvSpPr>
          <p:cNvPr id="190" name="Google Shape;190;p32"/>
          <p:cNvSpPr txBox="1">
            <a:spLocks noGrp="1"/>
          </p:cNvSpPr>
          <p:nvPr>
            <p:ph type="title"/>
          </p:nvPr>
        </p:nvSpPr>
        <p:spPr>
          <a:xfrm>
            <a:off x="6444950" y="3073825"/>
            <a:ext cx="2620500" cy="550500"/>
          </a:xfrm>
          <a:prstGeom prst="rect">
            <a:avLst/>
          </a:prstGeom>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SzPts val="700"/>
              <a:buNone/>
            </a:pPr>
            <a:r>
              <a:rPr lang="no" sz="2000"/>
              <a:t>Velg tall mellom 0-20 i denne ruten</a:t>
            </a:r>
            <a:endParaRPr sz="2000"/>
          </a:p>
        </p:txBody>
      </p:sp>
      <p:cxnSp>
        <p:nvCxnSpPr>
          <p:cNvPr id="191" name="Google Shape;191;p32"/>
          <p:cNvCxnSpPr>
            <a:stCxn id="190" idx="1"/>
          </p:cNvCxnSpPr>
          <p:nvPr/>
        </p:nvCxnSpPr>
        <p:spPr>
          <a:xfrm flipH="1">
            <a:off x="5254550" y="3349075"/>
            <a:ext cx="1190400" cy="215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3"/>
          <p:cNvPicPr preferRelativeResize="0"/>
          <p:nvPr/>
        </p:nvPicPr>
        <p:blipFill>
          <a:blip r:embed="rId3">
            <a:alphaModFix/>
          </a:blip>
          <a:stretch>
            <a:fillRect/>
          </a:stretch>
        </p:blipFill>
        <p:spPr>
          <a:xfrm>
            <a:off x="144900" y="0"/>
            <a:ext cx="1726175" cy="3763999"/>
          </a:xfrm>
          <a:prstGeom prst="rect">
            <a:avLst/>
          </a:prstGeom>
          <a:noFill/>
          <a:ln>
            <a:noFill/>
          </a:ln>
        </p:spPr>
      </p:pic>
      <p:pic>
        <p:nvPicPr>
          <p:cNvPr id="197" name="Google Shape;197;p33"/>
          <p:cNvPicPr preferRelativeResize="0"/>
          <p:nvPr/>
        </p:nvPicPr>
        <p:blipFill rotWithShape="1">
          <a:blip r:embed="rId4">
            <a:alphaModFix/>
          </a:blip>
          <a:srcRect l="9675" t="3363" r="10687" b="9055"/>
          <a:stretch/>
        </p:blipFill>
        <p:spPr>
          <a:xfrm>
            <a:off x="1189150" y="3227600"/>
            <a:ext cx="1726176" cy="1782882"/>
          </a:xfrm>
          <a:prstGeom prst="rect">
            <a:avLst/>
          </a:prstGeom>
          <a:noFill/>
          <a:ln>
            <a:noFill/>
          </a:ln>
        </p:spPr>
      </p:pic>
      <p:pic>
        <p:nvPicPr>
          <p:cNvPr id="198" name="Google Shape;198;p33"/>
          <p:cNvPicPr preferRelativeResize="0"/>
          <p:nvPr/>
        </p:nvPicPr>
        <p:blipFill>
          <a:blip r:embed="rId5">
            <a:alphaModFix/>
          </a:blip>
          <a:stretch>
            <a:fillRect/>
          </a:stretch>
        </p:blipFill>
        <p:spPr>
          <a:xfrm>
            <a:off x="3820025" y="2998500"/>
            <a:ext cx="2132074" cy="1966050"/>
          </a:xfrm>
          <a:prstGeom prst="rect">
            <a:avLst/>
          </a:prstGeom>
          <a:noFill/>
          <a:ln>
            <a:noFill/>
          </a:ln>
        </p:spPr>
      </p:pic>
      <p:pic>
        <p:nvPicPr>
          <p:cNvPr id="199" name="Google Shape;199;p33"/>
          <p:cNvPicPr preferRelativeResize="0"/>
          <p:nvPr/>
        </p:nvPicPr>
        <p:blipFill>
          <a:blip r:embed="rId6">
            <a:alphaModFix/>
          </a:blip>
          <a:stretch>
            <a:fillRect/>
          </a:stretch>
        </p:blipFill>
        <p:spPr>
          <a:xfrm>
            <a:off x="2713175" y="0"/>
            <a:ext cx="1605500" cy="3438300"/>
          </a:xfrm>
          <a:prstGeom prst="rect">
            <a:avLst/>
          </a:prstGeom>
          <a:noFill/>
          <a:ln>
            <a:noFill/>
          </a:ln>
        </p:spPr>
      </p:pic>
      <p:pic>
        <p:nvPicPr>
          <p:cNvPr id="200" name="Google Shape;200;p33"/>
          <p:cNvPicPr preferRelativeResize="0"/>
          <p:nvPr/>
        </p:nvPicPr>
        <p:blipFill>
          <a:blip r:embed="rId7">
            <a:alphaModFix/>
          </a:blip>
          <a:stretch>
            <a:fillRect/>
          </a:stretch>
        </p:blipFill>
        <p:spPr>
          <a:xfrm>
            <a:off x="5864925" y="0"/>
            <a:ext cx="1889915" cy="3764001"/>
          </a:xfrm>
          <a:prstGeom prst="rect">
            <a:avLst/>
          </a:prstGeom>
          <a:noFill/>
          <a:ln>
            <a:noFill/>
          </a:ln>
        </p:spPr>
      </p:pic>
      <p:pic>
        <p:nvPicPr>
          <p:cNvPr id="201" name="Google Shape;201;p33"/>
          <p:cNvPicPr preferRelativeResize="0"/>
          <p:nvPr/>
        </p:nvPicPr>
        <p:blipFill>
          <a:blip r:embed="rId8">
            <a:alphaModFix/>
          </a:blip>
          <a:stretch>
            <a:fillRect/>
          </a:stretch>
        </p:blipFill>
        <p:spPr>
          <a:xfrm>
            <a:off x="7155375" y="3136000"/>
            <a:ext cx="1822193" cy="196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628650" y="112759"/>
            <a:ext cx="7886700" cy="675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o"/>
              <a:t>Mønster i scratch </a:t>
            </a:r>
            <a:endParaRPr/>
          </a:p>
        </p:txBody>
      </p:sp>
      <p:pic>
        <p:nvPicPr>
          <p:cNvPr id="207" name="Google Shape;207;p34"/>
          <p:cNvPicPr preferRelativeResize="0"/>
          <p:nvPr/>
        </p:nvPicPr>
        <p:blipFill rotWithShape="1">
          <a:blip r:embed="rId3">
            <a:alphaModFix/>
          </a:blip>
          <a:srcRect t="1468"/>
          <a:stretch/>
        </p:blipFill>
        <p:spPr>
          <a:xfrm>
            <a:off x="376775" y="1379337"/>
            <a:ext cx="985419" cy="2601289"/>
          </a:xfrm>
          <a:prstGeom prst="rect">
            <a:avLst/>
          </a:prstGeom>
          <a:noFill/>
          <a:ln>
            <a:noFill/>
          </a:ln>
        </p:spPr>
      </p:pic>
      <p:pic>
        <p:nvPicPr>
          <p:cNvPr id="208" name="Google Shape;208;p34"/>
          <p:cNvPicPr preferRelativeResize="0"/>
          <p:nvPr/>
        </p:nvPicPr>
        <p:blipFill>
          <a:blip r:embed="rId4">
            <a:alphaModFix/>
          </a:blip>
          <a:stretch>
            <a:fillRect/>
          </a:stretch>
        </p:blipFill>
        <p:spPr>
          <a:xfrm>
            <a:off x="1685792" y="1352162"/>
            <a:ext cx="771768" cy="2655618"/>
          </a:xfrm>
          <a:prstGeom prst="rect">
            <a:avLst/>
          </a:prstGeom>
          <a:noFill/>
          <a:ln>
            <a:noFill/>
          </a:ln>
        </p:spPr>
      </p:pic>
      <p:pic>
        <p:nvPicPr>
          <p:cNvPr id="209" name="Google Shape;209;p34"/>
          <p:cNvPicPr preferRelativeResize="0"/>
          <p:nvPr/>
        </p:nvPicPr>
        <p:blipFill>
          <a:blip r:embed="rId5">
            <a:alphaModFix/>
          </a:blip>
          <a:stretch>
            <a:fillRect/>
          </a:stretch>
        </p:blipFill>
        <p:spPr>
          <a:xfrm>
            <a:off x="2826207" y="1344251"/>
            <a:ext cx="771768" cy="2671450"/>
          </a:xfrm>
          <a:prstGeom prst="rect">
            <a:avLst/>
          </a:prstGeom>
          <a:noFill/>
          <a:ln>
            <a:noFill/>
          </a:ln>
        </p:spPr>
      </p:pic>
      <p:pic>
        <p:nvPicPr>
          <p:cNvPr id="210" name="Google Shape;210;p34"/>
          <p:cNvPicPr preferRelativeResize="0"/>
          <p:nvPr/>
        </p:nvPicPr>
        <p:blipFill>
          <a:blip r:embed="rId6">
            <a:alphaModFix/>
          </a:blip>
          <a:stretch>
            <a:fillRect/>
          </a:stretch>
        </p:blipFill>
        <p:spPr>
          <a:xfrm>
            <a:off x="4419750" y="2364232"/>
            <a:ext cx="1732707" cy="1294492"/>
          </a:xfrm>
          <a:prstGeom prst="rect">
            <a:avLst/>
          </a:prstGeom>
          <a:noFill/>
          <a:ln>
            <a:noFill/>
          </a:ln>
        </p:spPr>
      </p:pic>
      <p:pic>
        <p:nvPicPr>
          <p:cNvPr id="211" name="Google Shape;211;p34"/>
          <p:cNvPicPr preferRelativeResize="0"/>
          <p:nvPr/>
        </p:nvPicPr>
        <p:blipFill>
          <a:blip r:embed="rId7">
            <a:alphaModFix/>
          </a:blip>
          <a:stretch>
            <a:fillRect/>
          </a:stretch>
        </p:blipFill>
        <p:spPr>
          <a:xfrm>
            <a:off x="6353313" y="1484876"/>
            <a:ext cx="1780512" cy="1332652"/>
          </a:xfrm>
          <a:prstGeom prst="rect">
            <a:avLst/>
          </a:prstGeom>
          <a:noFill/>
          <a:ln>
            <a:noFill/>
          </a:ln>
        </p:spPr>
      </p:pic>
      <p:pic>
        <p:nvPicPr>
          <p:cNvPr id="212" name="Google Shape;212;p34"/>
          <p:cNvPicPr preferRelativeResize="0"/>
          <p:nvPr/>
        </p:nvPicPr>
        <p:blipFill>
          <a:blip r:embed="rId8">
            <a:alphaModFix/>
          </a:blip>
          <a:stretch>
            <a:fillRect/>
          </a:stretch>
        </p:blipFill>
        <p:spPr>
          <a:xfrm>
            <a:off x="6377211" y="3139070"/>
            <a:ext cx="1732706" cy="13099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550263" y="25335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no" sz="3800" b="1"/>
              <a:t>Del med en annen gruppe: </a:t>
            </a:r>
            <a:endParaRPr sz="3800" b="1"/>
          </a:p>
          <a:p>
            <a:pPr marL="457200" lvl="0" indent="-425450" algn="l" rtl="0">
              <a:spcBef>
                <a:spcPts val="0"/>
              </a:spcBef>
              <a:spcAft>
                <a:spcPts val="0"/>
              </a:spcAft>
              <a:buSzPts val="3100"/>
              <a:buChar char="❏"/>
            </a:pPr>
            <a:r>
              <a:rPr lang="no" sz="3100"/>
              <a:t>Hva har dere funnet ut? </a:t>
            </a:r>
            <a:endParaRPr sz="3100"/>
          </a:p>
          <a:p>
            <a:pPr marL="457200" lvl="0" indent="-425450" algn="l" rtl="0">
              <a:spcBef>
                <a:spcPts val="0"/>
              </a:spcBef>
              <a:spcAft>
                <a:spcPts val="0"/>
              </a:spcAft>
              <a:buSzPts val="3100"/>
              <a:buChar char="❏"/>
            </a:pPr>
            <a:r>
              <a:rPr lang="no" sz="3100"/>
              <a:t>Hvordan finner dere hvilket program som matcher hvilket mønster?</a:t>
            </a:r>
            <a:endParaRPr sz="3100"/>
          </a:p>
        </p:txBody>
      </p:sp>
      <p:pic>
        <p:nvPicPr>
          <p:cNvPr id="218" name="Google Shape;218;p35"/>
          <p:cNvPicPr preferRelativeResize="0"/>
          <p:nvPr/>
        </p:nvPicPr>
        <p:blipFill rotWithShape="1">
          <a:blip r:embed="rId3">
            <a:alphaModFix/>
          </a:blip>
          <a:srcRect t="1468"/>
          <a:stretch/>
        </p:blipFill>
        <p:spPr>
          <a:xfrm>
            <a:off x="550275" y="2662046"/>
            <a:ext cx="810511" cy="2139600"/>
          </a:xfrm>
          <a:prstGeom prst="rect">
            <a:avLst/>
          </a:prstGeom>
          <a:noFill/>
          <a:ln>
            <a:noFill/>
          </a:ln>
        </p:spPr>
      </p:pic>
      <p:pic>
        <p:nvPicPr>
          <p:cNvPr id="219" name="Google Shape;219;p35"/>
          <p:cNvPicPr preferRelativeResize="0"/>
          <p:nvPr/>
        </p:nvPicPr>
        <p:blipFill>
          <a:blip r:embed="rId4">
            <a:alphaModFix/>
          </a:blip>
          <a:stretch>
            <a:fillRect/>
          </a:stretch>
        </p:blipFill>
        <p:spPr>
          <a:xfrm>
            <a:off x="6554100" y="2554897"/>
            <a:ext cx="1485525" cy="1111865"/>
          </a:xfrm>
          <a:prstGeom prst="rect">
            <a:avLst/>
          </a:prstGeom>
          <a:noFill/>
          <a:ln>
            <a:noFill/>
          </a:ln>
        </p:spPr>
      </p:pic>
      <p:pic>
        <p:nvPicPr>
          <p:cNvPr id="220" name="Google Shape;220;p35"/>
          <p:cNvPicPr preferRelativeResize="0"/>
          <p:nvPr/>
        </p:nvPicPr>
        <p:blipFill>
          <a:blip r:embed="rId5">
            <a:alphaModFix/>
          </a:blip>
          <a:stretch>
            <a:fillRect/>
          </a:stretch>
        </p:blipFill>
        <p:spPr>
          <a:xfrm>
            <a:off x="5218700" y="3828696"/>
            <a:ext cx="1440575" cy="1076250"/>
          </a:xfrm>
          <a:prstGeom prst="rect">
            <a:avLst/>
          </a:prstGeom>
          <a:noFill/>
          <a:ln>
            <a:noFill/>
          </a:ln>
        </p:spPr>
      </p:pic>
      <p:pic>
        <p:nvPicPr>
          <p:cNvPr id="221" name="Google Shape;221;p35"/>
          <p:cNvPicPr preferRelativeResize="0"/>
          <p:nvPr/>
        </p:nvPicPr>
        <p:blipFill>
          <a:blip r:embed="rId6">
            <a:alphaModFix/>
          </a:blip>
          <a:stretch>
            <a:fillRect/>
          </a:stretch>
        </p:blipFill>
        <p:spPr>
          <a:xfrm>
            <a:off x="7412100" y="3891800"/>
            <a:ext cx="1485525" cy="1123075"/>
          </a:xfrm>
          <a:prstGeom prst="rect">
            <a:avLst/>
          </a:prstGeom>
          <a:noFill/>
          <a:ln>
            <a:noFill/>
          </a:ln>
        </p:spPr>
      </p:pic>
      <p:pic>
        <p:nvPicPr>
          <p:cNvPr id="222" name="Google Shape;222;p35"/>
          <p:cNvPicPr preferRelativeResize="0"/>
          <p:nvPr/>
        </p:nvPicPr>
        <p:blipFill>
          <a:blip r:embed="rId7">
            <a:alphaModFix/>
          </a:blip>
          <a:stretch>
            <a:fillRect/>
          </a:stretch>
        </p:blipFill>
        <p:spPr>
          <a:xfrm>
            <a:off x="1508200" y="2662050"/>
            <a:ext cx="666450" cy="2293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740</Words>
  <Application>Microsoft Macintosh PowerPoint</Application>
  <PresentationFormat>Skjermfremvisning (16:9)</PresentationFormat>
  <Paragraphs>112</Paragraphs>
  <Slides>17</Slides>
  <Notes>17</Notes>
  <HiddenSlides>1</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17</vt:i4>
      </vt:variant>
    </vt:vector>
  </HeadingPairs>
  <TitlesOfParts>
    <vt:vector size="21" baseType="lpstr">
      <vt:lpstr>Arial</vt:lpstr>
      <vt:lpstr>Calibri</vt:lpstr>
      <vt:lpstr>Simple Light</vt:lpstr>
      <vt:lpstr>Office-tema</vt:lpstr>
      <vt:lpstr>Dagens </vt:lpstr>
      <vt:lpstr>3. Øve på ferdigheter </vt:lpstr>
      <vt:lpstr>Velg en av figurene under.  Skriv en instruks for hvordan man kan tegne figuren. </vt:lpstr>
      <vt:lpstr>Hvilket program gir hvilken figur?</vt:lpstr>
      <vt:lpstr>Hvilken av disse kodene gir ikke en sirkel? </vt:lpstr>
      <vt:lpstr>To og to:  Kopier koden over i scratch.  Sett inn tall slik at produktet av de to tallene alltid er 360.  </vt:lpstr>
      <vt:lpstr>PowerPoint-presentasjon</vt:lpstr>
      <vt:lpstr>Mønster i scratch </vt:lpstr>
      <vt:lpstr>Del med en annen gruppe:  Hva har dere funnet ut?  Hvordan finner dere hvilket program som matcher hvilket mønster?</vt:lpstr>
      <vt:lpstr>Velg et mønster med tilhørende kode som du vil bli bedre kjent med </vt:lpstr>
      <vt:lpstr>Cricut </vt:lpstr>
      <vt:lpstr>PowerPoint-presentasjon</vt:lpstr>
      <vt:lpstr>Trekk to uttrykk  </vt:lpstr>
      <vt:lpstr>Presentere alle ideene deres </vt:lpstr>
      <vt:lpstr>Velg en idè</vt:lpstr>
      <vt:lpstr>Tegn designet </vt:lpstr>
      <vt:lpstr>Overfør tegningen til Cricut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Dagens </dc:title>
  <cp:lastModifiedBy>Subashini Parameswaran Ruben</cp:lastModifiedBy>
  <cp:revision>1</cp:revision>
  <dcterms:modified xsi:type="dcterms:W3CDTF">2022-03-03T13:45:24Z</dcterms:modified>
</cp:coreProperties>
</file>