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5143500" type="screen16x9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90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6Saf2yXCFi6m3+Kpj1YCCsl43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8" y="84"/>
      </p:cViewPr>
      <p:guideLst>
        <p:guide orient="horz" pos="1620"/>
        <p:guide pos="2880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1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125ea77094_0_0:notes"/>
          <p:cNvSpPr txBox="1">
            <a:spLocks noGrp="1"/>
          </p:cNvSpPr>
          <p:nvPr>
            <p:ph type="body" idx="1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1125ea770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125ea77094_0_112:notes"/>
          <p:cNvSpPr txBox="1">
            <a:spLocks noGrp="1"/>
          </p:cNvSpPr>
          <p:nvPr>
            <p:ph type="body" idx="1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125ea7709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125ea77094_0_56:notes"/>
          <p:cNvSpPr txBox="1">
            <a:spLocks noGrp="1"/>
          </p:cNvSpPr>
          <p:nvPr>
            <p:ph type="body" idx="1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125ea770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2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10aeee09c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10aeee09cf_0_101:notes"/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00" cy="3945600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g110aeee09cf_0_101:notes"/>
          <p:cNvSpPr txBox="1">
            <a:spLocks noGrp="1"/>
          </p:cNvSpPr>
          <p:nvPr>
            <p:ph type="sldNum" idx="12"/>
          </p:nvPr>
        </p:nvSpPr>
        <p:spPr>
          <a:xfrm>
            <a:off x="3901692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650" tIns="63650" rIns="63650" bIns="636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" sz="900"/>
              <a:t>23</a:t>
            </a:fld>
            <a:endParaRPr sz="9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2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2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2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2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25ea77094_0_168:notes"/>
          <p:cNvSpPr txBox="1">
            <a:spLocks noGrp="1"/>
          </p:cNvSpPr>
          <p:nvPr>
            <p:ph type="body" idx="1"/>
          </p:nvPr>
        </p:nvSpPr>
        <p:spPr>
          <a:xfrm>
            <a:off x="688815" y="4759643"/>
            <a:ext cx="5510400" cy="4509000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125ea7709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o" sz="1900">
                <a:solidFill>
                  <a:schemeClr val="dk1"/>
                </a:solidFill>
              </a:rPr>
              <a:t>Oppsummering over hva vi har gjort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68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o" sz="1900">
                <a:solidFill>
                  <a:schemeClr val="dk1"/>
                </a:solidFill>
              </a:rPr>
              <a:t>Skisse av internett og funksjon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68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68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o" sz="1900">
                <a:solidFill>
                  <a:schemeClr val="dk1"/>
                </a:solidFill>
              </a:rPr>
              <a:t>Se en kode med radiosending og i grupper forklare og diskutere hva koden gjør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68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2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p2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3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31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2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4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7" name="Google Shape;6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6" name="Google Shape;676;p33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34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3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p3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9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0:notes"/>
          <p:cNvSpPr txBox="1">
            <a:spLocks noGrp="1"/>
          </p:cNvSpPr>
          <p:nvPr>
            <p:ph type="body" idx="1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8334f40ee933f74e">
  <p:cSld name="BLANK_8334f40ee933f74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dt" idx="10"/>
          </p:nvPr>
        </p:nvSpPr>
        <p:spPr>
          <a:xfrm>
            <a:off x="632008" y="4928627"/>
            <a:ext cx="180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ftr" idx="11"/>
          </p:nvPr>
        </p:nvSpPr>
        <p:spPr>
          <a:xfrm>
            <a:off x="2655792" y="4935353"/>
            <a:ext cx="189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sldNum" idx="12"/>
          </p:nvPr>
        </p:nvSpPr>
        <p:spPr>
          <a:xfrm>
            <a:off x="4898088" y="492862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"/>
              <a:t>Internett fanger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"/>
              <a:t>digitalt kurs </a:t>
            </a:r>
            <a:endParaRPr/>
          </a:p>
        </p:txBody>
      </p:sp>
      <p:sp>
        <p:nvSpPr>
          <p:cNvPr id="108" name="Google Shape;108;p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/>
              <a:t>Programmering i naturfag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Hvordan undervise programmering</a:t>
            </a:r>
            <a:endParaRPr/>
          </a:p>
        </p:txBody>
      </p:sp>
      <p:sp>
        <p:nvSpPr>
          <p:cNvPr id="368" name="Google Shape;3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Lese kode gir god læring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Produsere er på et mye høyere nivå enn å forstå.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Starte med å forstå.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Eksempel med basestasjoner og adressebok </a:t>
            </a:r>
            <a:endParaRPr/>
          </a:p>
        </p:txBody>
      </p:sp>
      <p:sp>
        <p:nvSpPr>
          <p:cNvPr id="374" name="Google Shape;374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Tegning med forklaring og kode 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3"/>
          <p:cNvPicPr preferRelativeResize="0"/>
          <p:nvPr/>
        </p:nvPicPr>
        <p:blipFill rotWithShape="1">
          <a:blip r:embed="rId3">
            <a:alphaModFix/>
          </a:blip>
          <a:srcRect l="23811" r="24958"/>
          <a:stretch/>
        </p:blipFill>
        <p:spPr>
          <a:xfrm>
            <a:off x="166300" y="597250"/>
            <a:ext cx="1379676" cy="26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0175" y="2828600"/>
            <a:ext cx="3299200" cy="231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8501" y="0"/>
            <a:ext cx="3355551" cy="1960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13"/>
          <p:cNvCxnSpPr>
            <a:endCxn id="380" idx="1"/>
          </p:cNvCxnSpPr>
          <p:nvPr/>
        </p:nvCxnSpPr>
        <p:spPr>
          <a:xfrm>
            <a:off x="1481375" y="1229050"/>
            <a:ext cx="1228800" cy="275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3" name="Google Shape;383;p13"/>
          <p:cNvCxnSpPr>
            <a:stCxn id="380" idx="3"/>
            <a:endCxn id="381" idx="2"/>
          </p:cNvCxnSpPr>
          <p:nvPr/>
        </p:nvCxnSpPr>
        <p:spPr>
          <a:xfrm rot="10800000" flipH="1">
            <a:off x="6009375" y="1960150"/>
            <a:ext cx="1396800" cy="202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84" name="Google Shape;384;p13"/>
          <p:cNvSpPr/>
          <p:nvPr/>
        </p:nvSpPr>
        <p:spPr>
          <a:xfrm>
            <a:off x="1949500" y="1532350"/>
            <a:ext cx="1689300" cy="5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Mobilen sender ID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5952775" y="3290350"/>
            <a:ext cx="2250600" cy="141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Basestasjonen mottar mobilens ID og sender mobilens ID og basestasjonens ID til posisjonsregisteret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4175500" y="0"/>
            <a:ext cx="2946900" cy="108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Posisjonsregisteret logger mobilens ID og basestasjonens ID og tidspunkt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3"/>
          <p:cNvSpPr/>
          <p:nvPr/>
        </p:nvSpPr>
        <p:spPr>
          <a:xfrm>
            <a:off x="166300" y="3560500"/>
            <a:ext cx="1689300" cy="543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 koblet til 4G/5G-nettet.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0" y="0"/>
            <a:ext cx="37689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og forenkle systemet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43513"/>
            <a:ext cx="1771899" cy="13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6250" y="3303188"/>
            <a:ext cx="1654850" cy="1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871" y="3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4"/>
          <p:cNvSpPr/>
          <p:nvPr/>
        </p:nvSpPr>
        <p:spPr>
          <a:xfrm>
            <a:off x="82850" y="2045088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2983525" y="464367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7372200" y="962575"/>
            <a:ext cx="1771800" cy="45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14"/>
          <p:cNvCxnSpPr/>
          <p:nvPr/>
        </p:nvCxnSpPr>
        <p:spPr>
          <a:xfrm>
            <a:off x="934849" y="1994275"/>
            <a:ext cx="1811400" cy="24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00" name="Google Shape;400;p14"/>
          <p:cNvCxnSpPr>
            <a:endCxn id="395" idx="1"/>
          </p:cNvCxnSpPr>
          <p:nvPr/>
        </p:nvCxnSpPr>
        <p:spPr>
          <a:xfrm rot="10800000" flipH="1">
            <a:off x="4331771" y="650790"/>
            <a:ext cx="3263100" cy="35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1" name="Google Shape;401;p14"/>
          <p:cNvSpPr/>
          <p:nvPr/>
        </p:nvSpPr>
        <p:spPr>
          <a:xfrm>
            <a:off x="0" y="0"/>
            <a:ext cx="3794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4"/>
          <p:cNvSpPr/>
          <p:nvPr/>
        </p:nvSpPr>
        <p:spPr>
          <a:xfrm>
            <a:off x="1897050" y="772789"/>
            <a:ext cx="3794100" cy="80966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 må de ulike delene i modellen vår gjøre for å simulere virkeligheten?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4"/>
          <p:cNvSpPr/>
          <p:nvPr/>
        </p:nvSpPr>
        <p:spPr>
          <a:xfrm>
            <a:off x="5180969" y="3321919"/>
            <a:ext cx="3794100" cy="692705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Hvordan sende informasjon fra en micro:bit til en annen?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2075601" y="1741061"/>
            <a:ext cx="3794100" cy="83694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Hvordan kan vi programmere de ulike micro:bitene for å simulere virkeligheten?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4"/>
          <p:cNvSpPr/>
          <p:nvPr/>
        </p:nvSpPr>
        <p:spPr>
          <a:xfrm>
            <a:off x="5362550" y="4193790"/>
            <a:ext cx="3794100" cy="74080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o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Hvordan bruke informasjon som sendes og mottas?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4"/>
          <p:cNvSpPr/>
          <p:nvPr/>
        </p:nvSpPr>
        <p:spPr>
          <a:xfrm>
            <a:off x="6119363" y="93175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4-5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5"/>
          <p:cNvPicPr preferRelativeResize="0"/>
          <p:nvPr/>
        </p:nvPicPr>
        <p:blipFill rotWithShape="1">
          <a:blip r:embed="rId3">
            <a:alphaModFix/>
          </a:blip>
          <a:srcRect l="1" r="3811"/>
          <a:stretch/>
        </p:blipFill>
        <p:spPr>
          <a:xfrm>
            <a:off x="0" y="743513"/>
            <a:ext cx="1704355" cy="13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5"/>
          <p:cNvPicPr preferRelativeResize="0"/>
          <p:nvPr/>
        </p:nvPicPr>
        <p:blipFill rotWithShape="1">
          <a:blip r:embed="rId4">
            <a:alphaModFix/>
          </a:blip>
          <a:srcRect t="9319" b="10904"/>
          <a:stretch/>
        </p:blipFill>
        <p:spPr>
          <a:xfrm>
            <a:off x="2746250" y="3457406"/>
            <a:ext cx="1654850" cy="132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871" y="3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5"/>
          <p:cNvSpPr/>
          <p:nvPr/>
        </p:nvSpPr>
        <p:spPr>
          <a:xfrm>
            <a:off x="82850" y="2045088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5"/>
          <p:cNvSpPr/>
          <p:nvPr/>
        </p:nvSpPr>
        <p:spPr>
          <a:xfrm>
            <a:off x="2983525" y="464367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5"/>
          <p:cNvSpPr/>
          <p:nvPr/>
        </p:nvSpPr>
        <p:spPr>
          <a:xfrm>
            <a:off x="7372201" y="962575"/>
            <a:ext cx="1771800" cy="64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Mottar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5"/>
          <p:cNvSpPr/>
          <p:nvPr/>
        </p:nvSpPr>
        <p:spPr>
          <a:xfrm>
            <a:off x="76252" y="2424600"/>
            <a:ext cx="1619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ID: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15"/>
          <p:cNvCxnSpPr>
            <a:stCxn id="411" idx="3"/>
            <a:endCxn id="412" idx="0"/>
          </p:cNvCxnSpPr>
          <p:nvPr/>
        </p:nvCxnSpPr>
        <p:spPr>
          <a:xfrm>
            <a:off x="1704355" y="1394301"/>
            <a:ext cx="1869300" cy="206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19" name="Google Shape;419;p15"/>
          <p:cNvSpPr/>
          <p:nvPr/>
        </p:nvSpPr>
        <p:spPr>
          <a:xfrm>
            <a:off x="7349108" y="1612075"/>
            <a:ext cx="18180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Logger tid og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15"/>
          <p:cNvCxnSpPr>
            <a:stCxn id="412" idx="0"/>
            <a:endCxn id="413" idx="1"/>
          </p:cNvCxnSpPr>
          <p:nvPr/>
        </p:nvCxnSpPr>
        <p:spPr>
          <a:xfrm rot="10800000" flipH="1">
            <a:off x="3573675" y="650906"/>
            <a:ext cx="4021200" cy="280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1" name="Google Shape;421;p15"/>
          <p:cNvSpPr/>
          <p:nvPr/>
        </p:nvSpPr>
        <p:spPr>
          <a:xfrm>
            <a:off x="6148500" y="2571750"/>
            <a:ext cx="2921400" cy="104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 er mobilen sin ID?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Hva er basestasjonens ID?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5"/>
          <p:cNvSpPr/>
          <p:nvPr/>
        </p:nvSpPr>
        <p:spPr>
          <a:xfrm>
            <a:off x="0" y="0"/>
            <a:ext cx="3794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5"/>
          <p:cNvSpPr/>
          <p:nvPr/>
        </p:nvSpPr>
        <p:spPr>
          <a:xfrm>
            <a:off x="4331775" y="4088150"/>
            <a:ext cx="2378100" cy="93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Mottar «Mob FF» på radiogr 1.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Sender ID 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" y="748650"/>
            <a:ext cx="1771899" cy="13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6250" y="3303188"/>
            <a:ext cx="1654850" cy="1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821" y="12403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6"/>
          <p:cNvSpPr/>
          <p:nvPr/>
        </p:nvSpPr>
        <p:spPr>
          <a:xfrm>
            <a:off x="96825" y="2050225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/>
          <p:nvPr/>
        </p:nvSpPr>
        <p:spPr>
          <a:xfrm>
            <a:off x="2983525" y="464367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p16"/>
          <p:cNvCxnSpPr/>
          <p:nvPr/>
        </p:nvCxnSpPr>
        <p:spPr>
          <a:xfrm>
            <a:off x="948824" y="1999413"/>
            <a:ext cx="1811400" cy="240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434" name="Google Shape;43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25" y="3017657"/>
            <a:ext cx="1348200" cy="182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1725" y="3542840"/>
            <a:ext cx="1654849" cy="130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3219" y="2766000"/>
            <a:ext cx="1896606" cy="2125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16"/>
          <p:cNvCxnSpPr>
            <a:stCxn id="435" idx="1"/>
            <a:endCxn id="430" idx="1"/>
          </p:cNvCxnSpPr>
          <p:nvPr/>
        </p:nvCxnSpPr>
        <p:spPr>
          <a:xfrm rot="10800000" flipH="1">
            <a:off x="4331725" y="663170"/>
            <a:ext cx="3263100" cy="353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8" name="Google Shape;438;p16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Lese og forstå programmet til modellen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23219" y="1367450"/>
            <a:ext cx="1481731" cy="1345066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6"/>
          <p:cNvSpPr/>
          <p:nvPr/>
        </p:nvSpPr>
        <p:spPr>
          <a:xfrm>
            <a:off x="6246625" y="82200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91237" y="748650"/>
            <a:ext cx="1298575" cy="17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6"/>
          <p:cNvPicPr preferRelativeResize="0"/>
          <p:nvPr/>
        </p:nvPicPr>
        <p:blipFill rotWithShape="1">
          <a:blip r:embed="rId11">
            <a:alphaModFix/>
          </a:blip>
          <a:srcRect l="27891"/>
          <a:stretch/>
        </p:blipFill>
        <p:spPr>
          <a:xfrm>
            <a:off x="3635600" y="720700"/>
            <a:ext cx="2903429" cy="24057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6"/>
          <p:cNvSpPr/>
          <p:nvPr/>
        </p:nvSpPr>
        <p:spPr>
          <a:xfrm>
            <a:off x="5117200" y="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6-9</a:t>
            </a: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" y="748650"/>
            <a:ext cx="1771899" cy="13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7"/>
          <p:cNvSpPr/>
          <p:nvPr/>
        </p:nvSpPr>
        <p:spPr>
          <a:xfrm>
            <a:off x="96825" y="2050225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4650702" y="696300"/>
            <a:ext cx="1619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239098"/>
            <a:ext cx="2592975" cy="35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7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Mobilen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8274" y="696300"/>
            <a:ext cx="2481327" cy="335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125ea77094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Kode</a:t>
            </a:r>
            <a:endParaRPr/>
          </a:p>
        </p:txBody>
      </p:sp>
      <p:sp>
        <p:nvSpPr>
          <p:cNvPr id="459" name="Google Shape;459;g1125ea77094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https://makecode.microbit.org/_Wxa7TtL2oLmo</a:t>
            </a:r>
            <a:endParaRPr/>
          </a:p>
        </p:txBody>
      </p:sp>
      <p:pic>
        <p:nvPicPr>
          <p:cNvPr id="460" name="Google Shape;460;g1125ea7709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751" y="2286708"/>
            <a:ext cx="2796758" cy="266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5" y="916888"/>
            <a:ext cx="1654850" cy="1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8"/>
          <p:cNvSpPr/>
          <p:nvPr/>
        </p:nvSpPr>
        <p:spPr>
          <a:xfrm>
            <a:off x="888650" y="2382000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4403052" y="734611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579" y="1434789"/>
            <a:ext cx="5247647" cy="31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125ea77094_0_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Kode</a:t>
            </a:r>
            <a:endParaRPr/>
          </a:p>
        </p:txBody>
      </p:sp>
      <p:sp>
        <p:nvSpPr>
          <p:cNvPr id="475" name="Google Shape;475;g1125ea77094_0_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https://makecode.microbit.org/_0PAJLMJFC1Hh</a:t>
            </a:r>
            <a:endParaRPr/>
          </a:p>
        </p:txBody>
      </p:sp>
      <p:pic>
        <p:nvPicPr>
          <p:cNvPr id="476" name="Google Shape;476;g1125ea77094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8313" y="1904541"/>
            <a:ext cx="3028704" cy="289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311700" y="195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Starter: Kast en Picasso  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311700" y="697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 sz="1400" b="1">
                <a:solidFill>
                  <a:schemeClr val="dk1"/>
                </a:solidFill>
              </a:rPr>
              <a:t>https://scratch.mit.edu/projects/630680233/fullscreen/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4073" y="1043750"/>
            <a:ext cx="3129925" cy="405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l="1927" t="23619" r="43918" b="3385"/>
          <a:stretch/>
        </p:blipFill>
        <p:spPr>
          <a:xfrm>
            <a:off x="311700" y="1271725"/>
            <a:ext cx="3939548" cy="37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/>
          <p:nvPr/>
        </p:nvSpPr>
        <p:spPr>
          <a:xfrm>
            <a:off x="7784900" y="7995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2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771" y="1163553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9"/>
          <p:cNvSpPr/>
          <p:nvPr/>
        </p:nvSpPr>
        <p:spPr>
          <a:xfrm>
            <a:off x="239101" y="2126125"/>
            <a:ext cx="1771800" cy="64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Mottar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0725" y="1621350"/>
            <a:ext cx="3175149" cy="34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19"/>
          <p:cNvSpPr/>
          <p:nvPr/>
        </p:nvSpPr>
        <p:spPr>
          <a:xfrm>
            <a:off x="5110733" y="1089450"/>
            <a:ext cx="18180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Logger tid og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9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7217" y="1673389"/>
            <a:ext cx="2857365" cy="259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125ea77094_0_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Kode</a:t>
            </a:r>
            <a:endParaRPr/>
          </a:p>
        </p:txBody>
      </p:sp>
      <p:sp>
        <p:nvSpPr>
          <p:cNvPr id="492" name="Google Shape;492;g1125ea77094_0_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https://makecode.microbit.org/_d5reDv45hDgA</a:t>
            </a:r>
            <a:endParaRPr/>
          </a:p>
        </p:txBody>
      </p:sp>
      <p:pic>
        <p:nvPicPr>
          <p:cNvPr id="493" name="Google Shape;493;g1125ea77094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8682" y="2093922"/>
            <a:ext cx="2678103" cy="256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Kvalitet på modellen</a:t>
            </a:r>
            <a:endParaRPr/>
          </a:p>
        </p:txBody>
      </p:sp>
      <p:sp>
        <p:nvSpPr>
          <p:cNvPr id="499" name="Google Shape;4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Hva viser den?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Hva viser den ikke?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Kabler vs. tråløst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Hva skjer automatisk og ikke?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Lokasjon?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00" name="Google Shape;5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520" y="0"/>
            <a:ext cx="4216477" cy="239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7500" y="2475525"/>
            <a:ext cx="4646501" cy="26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g110aeee09cf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975" y="228600"/>
            <a:ext cx="6557476" cy="448265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110aeee09cf_0_101"/>
          <p:cNvSpPr/>
          <p:nvPr/>
        </p:nvSpPr>
        <p:spPr>
          <a:xfrm>
            <a:off x="6475069" y="3527606"/>
            <a:ext cx="2135400" cy="997800"/>
          </a:xfrm>
          <a:prstGeom prst="wedgeRoundRectCallout">
            <a:avLst>
              <a:gd name="adj1" fmla="val -99997"/>
              <a:gd name="adj2" fmla="val -4069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Vi starter opp igjen: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kl 13:40 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Legg til en ekstra basestasjon </a:t>
            </a:r>
            <a:endParaRPr/>
          </a:p>
        </p:txBody>
      </p:sp>
      <p:sp>
        <p:nvSpPr>
          <p:cNvPr id="514" name="Google Shape;514;p22"/>
          <p:cNvSpPr txBox="1">
            <a:spLocks noGrp="1"/>
          </p:cNvSpPr>
          <p:nvPr>
            <p:ph type="body" idx="1"/>
          </p:nvPr>
        </p:nvSpPr>
        <p:spPr>
          <a:xfrm>
            <a:off x="155850" y="1089250"/>
            <a:ext cx="8832300" cy="3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Oppgave 1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arenR"/>
            </a:pPr>
            <a:r>
              <a:rPr lang="no">
                <a:solidFill>
                  <a:schemeClr val="dk1"/>
                </a:solidFill>
              </a:rPr>
              <a:t>Legg til en basestasjon til som mottar på radiogruppe 2 og heter Basestasjon B. Endre koden for mobilen slik at mobilen kan koble seg til enten Basestasjon A eller Basestasjon B.  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Basestasjon B må sende informasjon til posisjonsregisteret. </a:t>
            </a:r>
            <a:br>
              <a:rPr lang="no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7784900" y="7995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11-12</a:t>
            </a:r>
            <a:endParaRPr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71899" cy="13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950" y="2988813"/>
            <a:ext cx="1654850" cy="1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871" y="3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3"/>
          <p:cNvSpPr/>
          <p:nvPr/>
        </p:nvSpPr>
        <p:spPr>
          <a:xfrm>
            <a:off x="82850" y="1301575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3"/>
          <p:cNvSpPr/>
          <p:nvPr/>
        </p:nvSpPr>
        <p:spPr>
          <a:xfrm>
            <a:off x="2911275" y="439072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3"/>
          <p:cNvSpPr/>
          <p:nvPr/>
        </p:nvSpPr>
        <p:spPr>
          <a:xfrm>
            <a:off x="7372201" y="962575"/>
            <a:ext cx="1771800" cy="64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Mottar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3"/>
          <p:cNvSpPr/>
          <p:nvPr/>
        </p:nvSpPr>
        <p:spPr>
          <a:xfrm>
            <a:off x="377577" y="2660275"/>
            <a:ext cx="1619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23"/>
          <p:cNvCxnSpPr>
            <a:endCxn id="521" idx="1"/>
          </p:cNvCxnSpPr>
          <p:nvPr/>
        </p:nvCxnSpPr>
        <p:spPr>
          <a:xfrm>
            <a:off x="800450" y="1301638"/>
            <a:ext cx="1957500" cy="2514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8" name="Google Shape;528;p23"/>
          <p:cNvSpPr/>
          <p:nvPr/>
        </p:nvSpPr>
        <p:spPr>
          <a:xfrm>
            <a:off x="5365502" y="2824700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3"/>
          <p:cNvSpPr/>
          <p:nvPr/>
        </p:nvSpPr>
        <p:spPr>
          <a:xfrm>
            <a:off x="7349108" y="1612075"/>
            <a:ext cx="18180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Logger tid og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“Basest”X”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23"/>
          <p:cNvCxnSpPr>
            <a:endCxn id="522" idx="1"/>
          </p:cNvCxnSpPr>
          <p:nvPr/>
        </p:nvCxnSpPr>
        <p:spPr>
          <a:xfrm rot="10800000" flipH="1">
            <a:off x="4331771" y="650790"/>
            <a:ext cx="3263100" cy="35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31" name="Google Shape;53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6875" y="897488"/>
            <a:ext cx="1654850" cy="1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3"/>
          <p:cNvSpPr/>
          <p:nvPr/>
        </p:nvSpPr>
        <p:spPr>
          <a:xfrm>
            <a:off x="2983575" y="2382000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B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3"/>
          <p:cNvCxnSpPr/>
          <p:nvPr/>
        </p:nvCxnSpPr>
        <p:spPr>
          <a:xfrm rot="10800000" flipH="1">
            <a:off x="4263825" y="459463"/>
            <a:ext cx="3399000" cy="84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4" name="Google Shape;534;p23"/>
          <p:cNvSpPr/>
          <p:nvPr/>
        </p:nvSpPr>
        <p:spPr>
          <a:xfrm>
            <a:off x="4516677" y="769675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“BasestB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5" name="Google Shape;535;p23"/>
          <p:cNvCxnSpPr/>
          <p:nvPr/>
        </p:nvCxnSpPr>
        <p:spPr>
          <a:xfrm>
            <a:off x="1710350" y="164013"/>
            <a:ext cx="1529100" cy="9000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6" name="Google Shape;536;p23"/>
          <p:cNvSpPr/>
          <p:nvPr/>
        </p:nvSpPr>
        <p:spPr>
          <a:xfrm>
            <a:off x="2208164" y="118900"/>
            <a:ext cx="1619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2.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" y="748650"/>
            <a:ext cx="1771899" cy="13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24"/>
          <p:cNvSpPr/>
          <p:nvPr/>
        </p:nvSpPr>
        <p:spPr>
          <a:xfrm>
            <a:off x="96825" y="2050225"/>
            <a:ext cx="6525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6896975" y="707200"/>
            <a:ext cx="21048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 eller 2.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6975" y="1239104"/>
            <a:ext cx="1867508" cy="25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4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Mobilen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6" name="Google Shape;54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9900" y="748650"/>
            <a:ext cx="2270821" cy="302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8388" y="774787"/>
            <a:ext cx="2169000" cy="2930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5" y="916888"/>
            <a:ext cx="1654850" cy="1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5"/>
          <p:cNvSpPr/>
          <p:nvPr/>
        </p:nvSpPr>
        <p:spPr>
          <a:xfrm>
            <a:off x="888650" y="2382000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5"/>
          <p:cNvSpPr/>
          <p:nvPr/>
        </p:nvSpPr>
        <p:spPr>
          <a:xfrm>
            <a:off x="4629677" y="769500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5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6" name="Google Shape;55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2579" y="1434789"/>
            <a:ext cx="5247647" cy="31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325" y="916888"/>
            <a:ext cx="1654850" cy="1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6"/>
          <p:cNvSpPr/>
          <p:nvPr/>
        </p:nvSpPr>
        <p:spPr>
          <a:xfrm>
            <a:off x="888650" y="2382000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B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6268263" y="791803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“BasestB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B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6605" y="1444890"/>
            <a:ext cx="5536810" cy="334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125ea77094_0_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Kode</a:t>
            </a:r>
            <a:endParaRPr/>
          </a:p>
        </p:txBody>
      </p:sp>
      <p:sp>
        <p:nvSpPr>
          <p:cNvPr id="571" name="Google Shape;571;g1125ea77094_0_1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o"/>
              <a:t>https://makecode.microbit.org/_3g7cqJeHshrU</a:t>
            </a:r>
            <a:endParaRPr/>
          </a:p>
        </p:txBody>
      </p:sp>
      <p:pic>
        <p:nvPicPr>
          <p:cNvPr id="572" name="Google Shape;572;g1125ea77094_0_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4188" y="1968450"/>
            <a:ext cx="3107155" cy="293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/>
              <a:t>Repetisjon –hva har vi gjort så langt?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787" y="2412422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 txBox="1"/>
          <p:nvPr/>
        </p:nvSpPr>
        <p:spPr>
          <a:xfrm>
            <a:off x="1947364" y="2192894"/>
            <a:ext cx="880408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117402" y="1088450"/>
            <a:ext cx="1363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989" y="241966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522" y="3539913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18" y="1400044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"/>
          <p:cNvCxnSpPr>
            <a:stCxn id="149" idx="4"/>
            <a:endCxn id="146" idx="0"/>
          </p:cNvCxnSpPr>
          <p:nvPr/>
        </p:nvCxnSpPr>
        <p:spPr>
          <a:xfrm flipH="1">
            <a:off x="3647888" y="3100295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4"/>
          <p:cNvCxnSpPr>
            <a:stCxn id="149" idx="0"/>
            <a:endCxn id="147" idx="2"/>
          </p:cNvCxnSpPr>
          <p:nvPr/>
        </p:nvCxnSpPr>
        <p:spPr>
          <a:xfrm rot="10800000">
            <a:off x="3647888" y="2135495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4"/>
          <p:cNvCxnSpPr>
            <a:stCxn id="142" idx="3"/>
            <a:endCxn id="149" idx="2"/>
          </p:cNvCxnSpPr>
          <p:nvPr/>
        </p:nvCxnSpPr>
        <p:spPr>
          <a:xfrm rot="10800000" flipH="1">
            <a:off x="2747145" y="2773728"/>
            <a:ext cx="529200" cy="10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4"/>
          <p:cNvCxnSpPr>
            <a:stCxn id="149" idx="6"/>
            <a:endCxn id="145" idx="1"/>
          </p:cNvCxnSpPr>
          <p:nvPr/>
        </p:nvCxnSpPr>
        <p:spPr>
          <a:xfrm>
            <a:off x="4034438" y="2773745"/>
            <a:ext cx="51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3276338" y="2447195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009" y="1023183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195" y="336867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15955" y="1182310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5797" y="88842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68214" y="163922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6220" y="358842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6566288" y="3939988"/>
            <a:ext cx="10740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o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8574" y="130591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2033" y="380330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4"/>
          <p:cNvCxnSpPr/>
          <p:nvPr/>
        </p:nvCxnSpPr>
        <p:spPr>
          <a:xfrm rot="10800000" flipH="1">
            <a:off x="3923393" y="1753604"/>
            <a:ext cx="1818300" cy="80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4"/>
          <p:cNvCxnSpPr>
            <a:stCxn id="149" idx="5"/>
          </p:cNvCxnSpPr>
          <p:nvPr/>
        </p:nvCxnSpPr>
        <p:spPr>
          <a:xfrm>
            <a:off x="3923417" y="3004651"/>
            <a:ext cx="2363100" cy="103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4"/>
          <p:cNvCxnSpPr>
            <a:endCxn id="160" idx="1"/>
          </p:cNvCxnSpPr>
          <p:nvPr/>
        </p:nvCxnSpPr>
        <p:spPr>
          <a:xfrm>
            <a:off x="7852774" y="129077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4"/>
          <p:cNvCxnSpPr>
            <a:stCxn id="157" idx="3"/>
            <a:endCxn id="160" idx="1"/>
          </p:cNvCxnSpPr>
          <p:nvPr/>
        </p:nvCxnSpPr>
        <p:spPr>
          <a:xfrm rot="10800000" flipH="1">
            <a:off x="8012431" y="1472600"/>
            <a:ext cx="316200" cy="52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4"/>
          <p:cNvCxnSpPr>
            <a:stCxn id="158" idx="3"/>
          </p:cNvCxnSpPr>
          <p:nvPr/>
        </p:nvCxnSpPr>
        <p:spPr>
          <a:xfrm>
            <a:off x="8160072" y="394863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4"/>
          <p:cNvSpPr txBox="1"/>
          <p:nvPr/>
        </p:nvSpPr>
        <p:spPr>
          <a:xfrm>
            <a:off x="3369729" y="4364775"/>
            <a:ext cx="929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4665760" y="2193319"/>
            <a:ext cx="623310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261225" y="3539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5688214" y="1833154"/>
            <a:ext cx="1363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Trådløs ruter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7241464" y="2357170"/>
            <a:ext cx="1363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enheter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3123869" y="2580954"/>
            <a:ext cx="1074000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Nettverks-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4470899" y="3701500"/>
            <a:ext cx="1074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/>
              <a:t>Kabelnettverk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7"/>
          <p:cNvSpPr txBox="1">
            <a:spLocks noGrp="1"/>
          </p:cNvSpPr>
          <p:nvPr>
            <p:ph type="title"/>
          </p:nvPr>
        </p:nvSpPr>
        <p:spPr>
          <a:xfrm>
            <a:off x="15585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Utvide koden, legg til pc og trådløs ruter (wifi)</a:t>
            </a:r>
            <a:endParaRPr/>
          </a:p>
        </p:txBody>
      </p:sp>
      <p:sp>
        <p:nvSpPr>
          <p:cNvPr id="578" name="Google Shape;578;p27"/>
          <p:cNvSpPr txBox="1">
            <a:spLocks noGrp="1"/>
          </p:cNvSpPr>
          <p:nvPr>
            <p:ph type="body" idx="1"/>
          </p:nvPr>
        </p:nvSpPr>
        <p:spPr>
          <a:xfrm>
            <a:off x="155850" y="572700"/>
            <a:ext cx="88323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no">
                <a:solidFill>
                  <a:schemeClr val="dk1"/>
                </a:solidFill>
              </a:rPr>
              <a:t>Oppgave 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no">
                <a:solidFill>
                  <a:schemeClr val="dk1"/>
                </a:solidFill>
              </a:rPr>
              <a:t>Legg til en ruter og en PC. PCen kobler seg ikke på 4Gnettet, men til en trådløs ruter. Ruteren sender til posisjonsregisteret. 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arenR"/>
            </a:pPr>
            <a:r>
              <a:rPr lang="no">
                <a:solidFill>
                  <a:schemeClr val="dk1"/>
                </a:solidFill>
              </a:rPr>
              <a:t>Lag tegning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arenR"/>
            </a:pPr>
            <a:r>
              <a:rPr lang="no">
                <a:solidFill>
                  <a:schemeClr val="dk1"/>
                </a:solidFill>
              </a:rPr>
              <a:t>Legg inn kodene til micro:bitene som modellerer PC og ruter 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HINT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Hvordan skal du koble deg til ruteren? (Knapp A og B brukes til å koble seg til basestasjonene) </a:t>
            </a:r>
            <a:br>
              <a:rPr lang="no">
                <a:solidFill>
                  <a:schemeClr val="dk1"/>
                </a:solidFill>
              </a:rPr>
            </a:br>
            <a:r>
              <a:rPr lang="no">
                <a:solidFill>
                  <a:schemeClr val="dk1"/>
                </a:solidFill>
              </a:rPr>
              <a:t>Hvilken radiogruppe mottar ruteren på?</a:t>
            </a:r>
            <a:endParaRPr>
              <a:solidFill>
                <a:schemeClr val="dk1"/>
              </a:solidFill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arenR"/>
            </a:pPr>
            <a:r>
              <a:rPr lang="no">
                <a:solidFill>
                  <a:schemeClr val="dk1"/>
                </a:solidFill>
              </a:rPr>
              <a:t>Mobilen kan også sende til ruteren. Inkluder dette i tegningen og programmet ditt.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no">
                <a:solidFill>
                  <a:schemeClr val="dk1"/>
                </a:solidFill>
              </a:rPr>
              <a:t>Utvidelse: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7647"/>
              <a:buNone/>
            </a:pPr>
            <a:r>
              <a:rPr lang="no">
                <a:solidFill>
                  <a:schemeClr val="dk1"/>
                </a:solidFill>
              </a:rPr>
              <a:t>d) Legg inn mulighet for å sette mobilen i Flight mode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no">
                <a:solidFill>
                  <a:schemeClr val="dk1"/>
                </a:solidFill>
              </a:rPr>
              <a:t>e) Lag en modell som viser mobilen som hotspot, altså at mobilen deler internett til PCen.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9" name="Google Shape;579;p27"/>
          <p:cNvSpPr/>
          <p:nvPr/>
        </p:nvSpPr>
        <p:spPr>
          <a:xfrm>
            <a:off x="7784900" y="7995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13-14</a:t>
            </a:r>
            <a:endParaRPr sz="1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4" name="Google Shape;584;p28"/>
          <p:cNvCxnSpPr>
            <a:stCxn id="585" idx="3"/>
            <a:endCxn id="586" idx="1"/>
          </p:cNvCxnSpPr>
          <p:nvPr/>
        </p:nvCxnSpPr>
        <p:spPr>
          <a:xfrm rot="10800000" flipH="1">
            <a:off x="5441600" y="1775188"/>
            <a:ext cx="2153400" cy="85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7" name="Google Shape;587;p28"/>
          <p:cNvCxnSpPr>
            <a:stCxn id="588" idx="3"/>
            <a:endCxn id="585" idx="1"/>
          </p:cNvCxnSpPr>
          <p:nvPr/>
        </p:nvCxnSpPr>
        <p:spPr>
          <a:xfrm>
            <a:off x="1771899" y="650788"/>
            <a:ext cx="2014800" cy="1984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588" name="Google Shape;58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771899" cy="130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750" y="1807563"/>
            <a:ext cx="1654850" cy="165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996" y="1124528"/>
            <a:ext cx="1619304" cy="13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8"/>
          <p:cNvSpPr/>
          <p:nvPr/>
        </p:nvSpPr>
        <p:spPr>
          <a:xfrm>
            <a:off x="82850" y="1301575"/>
            <a:ext cx="12453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ID: mob FF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8"/>
          <p:cNvSpPr/>
          <p:nvPr/>
        </p:nvSpPr>
        <p:spPr>
          <a:xfrm>
            <a:off x="4012375" y="324527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A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8"/>
          <p:cNvSpPr/>
          <p:nvPr/>
        </p:nvSpPr>
        <p:spPr>
          <a:xfrm>
            <a:off x="7372201" y="2426100"/>
            <a:ext cx="1771800" cy="64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Mottar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1927502" y="1225375"/>
            <a:ext cx="1619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5531100" y="1595263"/>
            <a:ext cx="1348200" cy="96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“BasestA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7349108" y="3099137"/>
            <a:ext cx="1818000" cy="94802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Logger tid og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“Basest”X”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“Ruter1 PC NN”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“Ruter1 mob FF”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2500" y="-12"/>
            <a:ext cx="1654850" cy="16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8"/>
          <p:cNvSpPr/>
          <p:nvPr/>
        </p:nvSpPr>
        <p:spPr>
          <a:xfrm>
            <a:off x="4012375" y="1428075"/>
            <a:ext cx="13482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Basestasjon B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7" name="Google Shape;597;p28"/>
          <p:cNvCxnSpPr>
            <a:stCxn id="595" idx="3"/>
            <a:endCxn id="586" idx="1"/>
          </p:cNvCxnSpPr>
          <p:nvPr/>
        </p:nvCxnSpPr>
        <p:spPr>
          <a:xfrm>
            <a:off x="5357350" y="827413"/>
            <a:ext cx="2237700" cy="9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98" name="Google Shape;598;p28"/>
          <p:cNvSpPr/>
          <p:nvPr/>
        </p:nvSpPr>
        <p:spPr>
          <a:xfrm>
            <a:off x="5365502" y="86725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“BasestB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p28"/>
          <p:cNvCxnSpPr>
            <a:endCxn id="595" idx="1"/>
          </p:cNvCxnSpPr>
          <p:nvPr/>
        </p:nvCxnSpPr>
        <p:spPr>
          <a:xfrm>
            <a:off x="1662200" y="315913"/>
            <a:ext cx="2040300" cy="51150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0" name="Google Shape;600;p28"/>
          <p:cNvSpPr/>
          <p:nvPr/>
        </p:nvSpPr>
        <p:spPr>
          <a:xfrm>
            <a:off x="2312134" y="185575"/>
            <a:ext cx="1101900" cy="772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2.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3050" y="3770955"/>
            <a:ext cx="1818001" cy="136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6698" y="3770948"/>
            <a:ext cx="1494950" cy="12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28"/>
          <p:cNvSpPr/>
          <p:nvPr/>
        </p:nvSpPr>
        <p:spPr>
          <a:xfrm>
            <a:off x="4427600" y="4754950"/>
            <a:ext cx="10140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8"/>
          <p:cNvSpPr/>
          <p:nvPr/>
        </p:nvSpPr>
        <p:spPr>
          <a:xfrm>
            <a:off x="82850" y="4754950"/>
            <a:ext cx="1014000" cy="37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ID: PC NN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5" name="Google Shape;605;p28"/>
          <p:cNvCxnSpPr>
            <a:stCxn id="602" idx="3"/>
            <a:endCxn id="586" idx="1"/>
          </p:cNvCxnSpPr>
          <p:nvPr/>
        </p:nvCxnSpPr>
        <p:spPr>
          <a:xfrm rot="10800000" flipH="1">
            <a:off x="5361648" y="1775423"/>
            <a:ext cx="2233200" cy="260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6" name="Google Shape;606;p28"/>
          <p:cNvSpPr/>
          <p:nvPr/>
        </p:nvSpPr>
        <p:spPr>
          <a:xfrm>
            <a:off x="5472852" y="4095175"/>
            <a:ext cx="20067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radiogr. 100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</a:t>
            </a:r>
            <a:r>
              <a:rPr lang="n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“Ruter1 PC NN” og/eller “Ruter1 mob FF”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7" name="Google Shape;607;p28"/>
          <p:cNvCxnSpPr>
            <a:endCxn id="602" idx="1"/>
          </p:cNvCxnSpPr>
          <p:nvPr/>
        </p:nvCxnSpPr>
        <p:spPr>
          <a:xfrm>
            <a:off x="735298" y="1282223"/>
            <a:ext cx="3131400" cy="3099600"/>
          </a:xfrm>
          <a:prstGeom prst="straightConnector1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08" name="Google Shape;608;p28"/>
          <p:cNvCxnSpPr>
            <a:stCxn id="601" idx="3"/>
            <a:endCxn id="602" idx="1"/>
          </p:cNvCxnSpPr>
          <p:nvPr/>
        </p:nvCxnSpPr>
        <p:spPr>
          <a:xfrm rot="10800000" flipH="1">
            <a:off x="1794951" y="4381903"/>
            <a:ext cx="2071800" cy="7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09" name="Google Shape;609;p28"/>
          <p:cNvSpPr/>
          <p:nvPr/>
        </p:nvSpPr>
        <p:spPr>
          <a:xfrm>
            <a:off x="1876325" y="4381825"/>
            <a:ext cx="17718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10.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“PC NN”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735350" y="2155225"/>
            <a:ext cx="17718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10.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9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8649" y="1013209"/>
            <a:ext cx="2669350" cy="346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972" y="1013209"/>
            <a:ext cx="2229750" cy="302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0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Ruter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748" y="746837"/>
            <a:ext cx="5648901" cy="406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5" y="748650"/>
            <a:ext cx="1771899" cy="1301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/>
          <p:nvPr/>
        </p:nvSpPr>
        <p:spPr>
          <a:xfrm>
            <a:off x="2441757" y="4427150"/>
            <a:ext cx="2663400" cy="53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på radiogr 1, 2 eller 10.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Sender “mob FF”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0" name="Google Shape;63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25" y="2254975"/>
            <a:ext cx="2131021" cy="28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1"/>
          <p:cNvSpPr/>
          <p:nvPr/>
        </p:nvSpPr>
        <p:spPr>
          <a:xfrm>
            <a:off x="13975" y="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Mobilen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9110" y="617450"/>
            <a:ext cx="1808715" cy="239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81895" y="617450"/>
            <a:ext cx="1883725" cy="23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1425" y="617450"/>
            <a:ext cx="1808725" cy="244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>
            <a:spLocks noGrp="1"/>
          </p:cNvSpPr>
          <p:nvPr>
            <p:ph type="title"/>
          </p:nvPr>
        </p:nvSpPr>
        <p:spPr>
          <a:xfrm>
            <a:off x="356950" y="29225"/>
            <a:ext cx="8158500" cy="980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7"/>
              <a:buFont typeface="Calibri"/>
              <a:buNone/>
            </a:pPr>
            <a:r>
              <a:rPr lang="no" sz="2000"/>
              <a:t>Hva hvis A skal sende en sms til B.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7"/>
              <a:buFont typeface="Calibri"/>
              <a:buNone/>
            </a:pPr>
            <a:r>
              <a:rPr lang="no" sz="2000"/>
              <a:t>Hva skjer i systemet? Hvilke deler i systemet er involvert i den operasjonen?</a:t>
            </a:r>
            <a:endParaRPr sz="2000"/>
          </a:p>
        </p:txBody>
      </p:sp>
      <p:pic>
        <p:nvPicPr>
          <p:cNvPr id="640" name="Google Shape;6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006" y="2775438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2"/>
          <p:cNvSpPr txBox="1"/>
          <p:nvPr/>
        </p:nvSpPr>
        <p:spPr>
          <a:xfrm>
            <a:off x="150290" y="2924728"/>
            <a:ext cx="812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2"/>
          <p:cNvSpPr txBox="1"/>
          <p:nvPr/>
        </p:nvSpPr>
        <p:spPr>
          <a:xfrm>
            <a:off x="2077116" y="1459180"/>
            <a:ext cx="1313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289" y="400201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8247" y="3910638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0942" y="1770769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6" name="Google Shape;646;p32"/>
          <p:cNvCxnSpPr>
            <a:stCxn id="647" idx="4"/>
            <a:endCxn id="644" idx="0"/>
          </p:cNvCxnSpPr>
          <p:nvPr/>
        </p:nvCxnSpPr>
        <p:spPr>
          <a:xfrm flipH="1">
            <a:off x="2607613" y="3471020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2"/>
          <p:cNvCxnSpPr>
            <a:stCxn id="647" idx="0"/>
            <a:endCxn id="645" idx="2"/>
          </p:cNvCxnSpPr>
          <p:nvPr/>
        </p:nvCxnSpPr>
        <p:spPr>
          <a:xfrm rot="10800000">
            <a:off x="2607613" y="2506220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9" name="Google Shape;649;p32"/>
          <p:cNvCxnSpPr>
            <a:stCxn id="640" idx="3"/>
            <a:endCxn id="647" idx="2"/>
          </p:cNvCxnSpPr>
          <p:nvPr/>
        </p:nvCxnSpPr>
        <p:spPr>
          <a:xfrm rot="10800000" flipH="1">
            <a:off x="1760364" y="3144543"/>
            <a:ext cx="475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32"/>
          <p:cNvCxnSpPr>
            <a:stCxn id="647" idx="3"/>
            <a:endCxn id="643" idx="3"/>
          </p:cNvCxnSpPr>
          <p:nvPr/>
        </p:nvCxnSpPr>
        <p:spPr>
          <a:xfrm flipH="1">
            <a:off x="1473184" y="3375376"/>
            <a:ext cx="873900" cy="980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7" name="Google Shape;647;p32"/>
          <p:cNvSpPr/>
          <p:nvPr/>
        </p:nvSpPr>
        <p:spPr>
          <a:xfrm>
            <a:off x="2236063" y="2817920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1" name="Google Shape;65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7734" y="1459221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8220" y="352192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2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61180" y="1792485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7822" y="104167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2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30239" y="179247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48245" y="374167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2"/>
          <p:cNvSpPr txBox="1"/>
          <p:nvPr/>
        </p:nvSpPr>
        <p:spPr>
          <a:xfrm>
            <a:off x="6635163" y="4059038"/>
            <a:ext cx="1074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n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90599" y="145916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74058" y="395655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Google Shape;660;p32"/>
          <p:cNvCxnSpPr>
            <a:stCxn id="647" idx="6"/>
            <a:endCxn id="651" idx="2"/>
          </p:cNvCxnSpPr>
          <p:nvPr/>
        </p:nvCxnSpPr>
        <p:spPr>
          <a:xfrm rot="10800000" flipH="1">
            <a:off x="2994163" y="2317970"/>
            <a:ext cx="3222600" cy="82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1" name="Google Shape;661;p32"/>
          <p:cNvCxnSpPr>
            <a:stCxn id="647" idx="5"/>
            <a:endCxn id="652" idx="1"/>
          </p:cNvCxnSpPr>
          <p:nvPr/>
        </p:nvCxnSpPr>
        <p:spPr>
          <a:xfrm>
            <a:off x="2883142" y="3375376"/>
            <a:ext cx="3075000" cy="72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2" name="Google Shape;662;p32"/>
          <p:cNvCxnSpPr>
            <a:endCxn id="658" idx="1"/>
          </p:cNvCxnSpPr>
          <p:nvPr/>
        </p:nvCxnSpPr>
        <p:spPr>
          <a:xfrm>
            <a:off x="7814799" y="144402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32"/>
          <p:cNvCxnSpPr>
            <a:stCxn id="655" idx="3"/>
            <a:endCxn id="658" idx="1"/>
          </p:cNvCxnSpPr>
          <p:nvPr/>
        </p:nvCxnSpPr>
        <p:spPr>
          <a:xfrm rot="10800000" flipH="1">
            <a:off x="7974456" y="1625850"/>
            <a:ext cx="316200" cy="52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32"/>
          <p:cNvCxnSpPr>
            <a:stCxn id="656" idx="3"/>
          </p:cNvCxnSpPr>
          <p:nvPr/>
        </p:nvCxnSpPr>
        <p:spPr>
          <a:xfrm>
            <a:off x="8122097" y="410188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5" name="Google Shape;665;p32"/>
          <p:cNvSpPr txBox="1"/>
          <p:nvPr/>
        </p:nvSpPr>
        <p:spPr>
          <a:xfrm>
            <a:off x="2329444" y="4735496"/>
            <a:ext cx="727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32"/>
          <p:cNvSpPr txBox="1"/>
          <p:nvPr/>
        </p:nvSpPr>
        <p:spPr>
          <a:xfrm>
            <a:off x="849885" y="3815870"/>
            <a:ext cx="623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7" name="Google Shape;66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0195" y="1025900"/>
            <a:ext cx="802958" cy="1159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8" name="Google Shape;668;p32"/>
          <p:cNvCxnSpPr>
            <a:stCxn id="647" idx="7"/>
            <a:endCxn id="667" idx="2"/>
          </p:cNvCxnSpPr>
          <p:nvPr/>
        </p:nvCxnSpPr>
        <p:spPr>
          <a:xfrm rot="10800000" flipH="1">
            <a:off x="2883142" y="2185764"/>
            <a:ext cx="1818600" cy="72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9" name="Google Shape;669;p32"/>
          <p:cNvSpPr txBox="1"/>
          <p:nvPr/>
        </p:nvSpPr>
        <p:spPr>
          <a:xfrm>
            <a:off x="5038572" y="1496668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670" name="Google Shape;670;p32"/>
          <p:cNvSpPr txBox="1"/>
          <p:nvPr/>
        </p:nvSpPr>
        <p:spPr>
          <a:xfrm>
            <a:off x="6677979" y="4462112"/>
            <a:ext cx="30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671" name="Google Shape;671;p32"/>
          <p:cNvSpPr txBox="1"/>
          <p:nvPr/>
        </p:nvSpPr>
        <p:spPr>
          <a:xfrm>
            <a:off x="7571243" y="4462100"/>
            <a:ext cx="80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mob 2</a:t>
            </a:r>
            <a:endParaRPr/>
          </a:p>
        </p:txBody>
      </p:sp>
      <p:sp>
        <p:nvSpPr>
          <p:cNvPr id="672" name="Google Shape;672;p32"/>
          <p:cNvSpPr txBox="1"/>
          <p:nvPr/>
        </p:nvSpPr>
        <p:spPr>
          <a:xfrm>
            <a:off x="7851493" y="1163988"/>
            <a:ext cx="80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mob 1</a:t>
            </a:r>
            <a:endParaRPr/>
          </a:p>
        </p:txBody>
      </p:sp>
      <p:sp>
        <p:nvSpPr>
          <p:cNvPr id="673" name="Google Shape;673;p32"/>
          <p:cNvSpPr txBox="1"/>
          <p:nvPr/>
        </p:nvSpPr>
        <p:spPr>
          <a:xfrm>
            <a:off x="6279988" y="1285688"/>
            <a:ext cx="1074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n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</a:t>
            </a:r>
            <a:r>
              <a:rPr lang="no" sz="1050"/>
              <a:t>776</a:t>
            </a:r>
            <a:r>
              <a:rPr lang="n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" sz="1050"/>
              <a:t>65</a:t>
            </a:r>
            <a:r>
              <a:rPr lang="no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o" sz="1050"/>
              <a:t>544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3"/>
          <p:cNvSpPr txBox="1">
            <a:spLocks noGrp="1"/>
          </p:cNvSpPr>
          <p:nvPr>
            <p:ph type="title"/>
          </p:nvPr>
        </p:nvSpPr>
        <p:spPr>
          <a:xfrm>
            <a:off x="418650" y="1414475"/>
            <a:ext cx="8311200" cy="2039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o"/>
              <a:t>Hvordan bidro programmeringsoppgavene til forståelse av hvordan posisjonsregisteret fungerer?</a:t>
            </a: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784900" y="7995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700"/>
              <a:t>15</a:t>
            </a:r>
            <a:endParaRPr sz="1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4"/>
          <p:cNvSpPr txBox="1">
            <a:spLocks noGrp="1"/>
          </p:cNvSpPr>
          <p:nvPr>
            <p:ph type="title"/>
          </p:nvPr>
        </p:nvSpPr>
        <p:spPr>
          <a:xfrm>
            <a:off x="311700" y="182650"/>
            <a:ext cx="8520600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Undervise programmering og oppbygging av aktivitet: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Hva gjorde dere i hver del?   </a:t>
            </a:r>
            <a:endParaRPr/>
          </a:p>
        </p:txBody>
      </p:sp>
      <p:sp>
        <p:nvSpPr>
          <p:cNvPr id="685" name="Google Shape;685;p34"/>
          <p:cNvSpPr/>
          <p:nvPr/>
        </p:nvSpPr>
        <p:spPr>
          <a:xfrm>
            <a:off x="707100" y="1574300"/>
            <a:ext cx="37689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og forenkle systemet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4"/>
          <p:cNvSpPr/>
          <p:nvPr/>
        </p:nvSpPr>
        <p:spPr>
          <a:xfrm>
            <a:off x="4642800" y="1574300"/>
            <a:ext cx="3794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34"/>
          <p:cNvSpPr/>
          <p:nvPr/>
        </p:nvSpPr>
        <p:spPr>
          <a:xfrm>
            <a:off x="2111675" y="238765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Lese og forstå programmet til modellen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34"/>
          <p:cNvSpPr/>
          <p:nvPr/>
        </p:nvSpPr>
        <p:spPr>
          <a:xfrm>
            <a:off x="2111675" y="320100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Utvide, modifisere programmet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4"/>
          <p:cNvSpPr/>
          <p:nvPr/>
        </p:nvSpPr>
        <p:spPr>
          <a:xfrm>
            <a:off x="2111675" y="4014350"/>
            <a:ext cx="50211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no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 og lage nytt program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34"/>
          <p:cNvSpPr/>
          <p:nvPr/>
        </p:nvSpPr>
        <p:spPr>
          <a:xfrm>
            <a:off x="7441420" y="2596089"/>
            <a:ext cx="1303967" cy="670921"/>
          </a:xfrm>
          <a:prstGeom prst="wedgeRoundRectCallout">
            <a:avLst>
              <a:gd name="adj1" fmla="val -81829"/>
              <a:gd name="adj2" fmla="val 14920"/>
              <a:gd name="adj3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Prøve programmet</a:t>
            </a: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7441420" y="3472950"/>
            <a:ext cx="1303967" cy="670921"/>
          </a:xfrm>
          <a:prstGeom prst="wedgeRoundRectCallout">
            <a:avLst>
              <a:gd name="adj1" fmla="val -81829"/>
              <a:gd name="adj2" fmla="val 14920"/>
              <a:gd name="adj3" fmla="val 16667"/>
            </a:avLst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Prøve programmet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"/>
              <a:t>Undervisning av programmering </a:t>
            </a:r>
            <a:endParaRPr/>
          </a:p>
        </p:txBody>
      </p:sp>
      <p:sp>
        <p:nvSpPr>
          <p:cNvPr id="697" name="Google Shape;69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">
                <a:solidFill>
                  <a:schemeClr val="dk1"/>
                </a:solidFill>
              </a:rPr>
              <a:t>Hvordan undervise programmering?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698" name="Google Shape;69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7425" y="1517900"/>
            <a:ext cx="535435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6"/>
          <p:cNvSpPr txBox="1">
            <a:spLocks noGrp="1"/>
          </p:cNvSpPr>
          <p:nvPr>
            <p:ph type="title"/>
          </p:nvPr>
        </p:nvSpPr>
        <p:spPr>
          <a:xfrm>
            <a:off x="311700" y="182650"/>
            <a:ext cx="8520600" cy="1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/>
              <a:t>Undervisning av programmering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/>
              <a:t>PRIMM: Predict - Run - Investigate - Modify - Make  </a:t>
            </a:r>
            <a:endParaRPr/>
          </a:p>
        </p:txBody>
      </p:sp>
      <p:sp>
        <p:nvSpPr>
          <p:cNvPr id="704" name="Google Shape;704;p36"/>
          <p:cNvSpPr/>
          <p:nvPr/>
        </p:nvSpPr>
        <p:spPr>
          <a:xfrm>
            <a:off x="2007750" y="1784200"/>
            <a:ext cx="34794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og forenkle systemet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36"/>
          <p:cNvSpPr/>
          <p:nvPr/>
        </p:nvSpPr>
        <p:spPr>
          <a:xfrm>
            <a:off x="5641188" y="1784200"/>
            <a:ext cx="35028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Lage skisse av modell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6"/>
          <p:cNvSpPr/>
          <p:nvPr/>
        </p:nvSpPr>
        <p:spPr>
          <a:xfrm>
            <a:off x="3304453" y="259755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Lese og forstå programmet til modellen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6"/>
          <p:cNvSpPr/>
          <p:nvPr/>
        </p:nvSpPr>
        <p:spPr>
          <a:xfrm>
            <a:off x="3304453" y="341090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Utvide, modifisere programmet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6"/>
          <p:cNvSpPr/>
          <p:nvPr/>
        </p:nvSpPr>
        <p:spPr>
          <a:xfrm>
            <a:off x="3304453" y="4224250"/>
            <a:ext cx="4635600" cy="543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n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Utvide og lage nytt program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6"/>
          <p:cNvSpPr/>
          <p:nvPr/>
        </p:nvSpPr>
        <p:spPr>
          <a:xfrm>
            <a:off x="66325" y="1366150"/>
            <a:ext cx="1854600" cy="1103400"/>
          </a:xfrm>
          <a:prstGeom prst="rightArrow">
            <a:avLst>
              <a:gd name="adj1" fmla="val 69540"/>
              <a:gd name="adj2" fmla="val 385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Algoritmisk tenkning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Forstå problemet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6"/>
          <p:cNvSpPr/>
          <p:nvPr/>
        </p:nvSpPr>
        <p:spPr>
          <a:xfrm>
            <a:off x="639700" y="245625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 (Run) Investigate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6"/>
          <p:cNvSpPr/>
          <p:nvPr/>
        </p:nvSpPr>
        <p:spPr>
          <a:xfrm>
            <a:off x="962650" y="326960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6"/>
          <p:cNvSpPr/>
          <p:nvPr/>
        </p:nvSpPr>
        <p:spPr>
          <a:xfrm>
            <a:off x="1272475" y="4082950"/>
            <a:ext cx="1641900" cy="826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o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/>
              <a:t>Hva hvis…….gjøre et googlesøk?</a:t>
            </a:r>
            <a:endParaRPr/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281" y="2404713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>
            <a:off x="1190576" y="2554000"/>
            <a:ext cx="79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>
            <a:off x="3117401" y="1088450"/>
            <a:ext cx="1304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989" y="241966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522" y="3539913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18" y="1400044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5"/>
          <p:cNvCxnSpPr>
            <a:stCxn id="186" idx="4"/>
            <a:endCxn id="183" idx="0"/>
          </p:cNvCxnSpPr>
          <p:nvPr/>
        </p:nvCxnSpPr>
        <p:spPr>
          <a:xfrm flipH="1">
            <a:off x="3647888" y="3100295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7" name="Google Shape;187;p5"/>
          <p:cNvCxnSpPr>
            <a:stCxn id="186" idx="0"/>
            <a:endCxn id="184" idx="2"/>
          </p:cNvCxnSpPr>
          <p:nvPr/>
        </p:nvCxnSpPr>
        <p:spPr>
          <a:xfrm rot="10800000">
            <a:off x="3647888" y="2135495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" name="Google Shape;188;p5"/>
          <p:cNvCxnSpPr>
            <a:stCxn id="179" idx="3"/>
            <a:endCxn id="186" idx="2"/>
          </p:cNvCxnSpPr>
          <p:nvPr/>
        </p:nvCxnSpPr>
        <p:spPr>
          <a:xfrm rot="10800000" flipH="1">
            <a:off x="2800639" y="2773819"/>
            <a:ext cx="475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9" name="Google Shape;189;p5"/>
          <p:cNvCxnSpPr>
            <a:stCxn id="186" idx="6"/>
            <a:endCxn id="182" idx="1"/>
          </p:cNvCxnSpPr>
          <p:nvPr/>
        </p:nvCxnSpPr>
        <p:spPr>
          <a:xfrm>
            <a:off x="4034438" y="2773745"/>
            <a:ext cx="51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5"/>
          <p:cNvSpPr/>
          <p:nvPr/>
        </p:nvSpPr>
        <p:spPr>
          <a:xfrm>
            <a:off x="3276338" y="2447195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009" y="1023183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195" y="336867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15955" y="1182310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5797" y="88842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68214" y="163922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6220" y="358842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/>
        </p:nvSpPr>
        <p:spPr>
          <a:xfrm>
            <a:off x="6533213" y="3913413"/>
            <a:ext cx="10740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o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8574" y="130591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2033" y="380330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5"/>
          <p:cNvCxnSpPr/>
          <p:nvPr/>
        </p:nvCxnSpPr>
        <p:spPr>
          <a:xfrm rot="10800000" flipH="1">
            <a:off x="3923393" y="1753604"/>
            <a:ext cx="1818300" cy="80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5"/>
          <p:cNvCxnSpPr>
            <a:stCxn id="186" idx="5"/>
          </p:cNvCxnSpPr>
          <p:nvPr/>
        </p:nvCxnSpPr>
        <p:spPr>
          <a:xfrm>
            <a:off x="3923417" y="3004651"/>
            <a:ext cx="2363100" cy="103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5"/>
          <p:cNvCxnSpPr>
            <a:endCxn id="197" idx="1"/>
          </p:cNvCxnSpPr>
          <p:nvPr/>
        </p:nvCxnSpPr>
        <p:spPr>
          <a:xfrm>
            <a:off x="7852774" y="129077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5"/>
          <p:cNvCxnSpPr>
            <a:stCxn id="194" idx="3"/>
            <a:endCxn id="197" idx="1"/>
          </p:cNvCxnSpPr>
          <p:nvPr/>
        </p:nvCxnSpPr>
        <p:spPr>
          <a:xfrm rot="10800000" flipH="1">
            <a:off x="8012431" y="1472600"/>
            <a:ext cx="316200" cy="52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5"/>
          <p:cNvCxnSpPr>
            <a:stCxn id="195" idx="3"/>
          </p:cNvCxnSpPr>
          <p:nvPr/>
        </p:nvCxnSpPr>
        <p:spPr>
          <a:xfrm>
            <a:off x="8160072" y="394863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5"/>
          <p:cNvSpPr txBox="1"/>
          <p:nvPr/>
        </p:nvSpPr>
        <p:spPr>
          <a:xfrm>
            <a:off x="3369726" y="4364775"/>
            <a:ext cx="677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4696572" y="2233525"/>
            <a:ext cx="64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/>
          <p:nvPr/>
        </p:nvSpPr>
        <p:spPr>
          <a:xfrm>
            <a:off x="7310302" y="1634210"/>
            <a:ext cx="791700" cy="681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/>
          <p:nvPr/>
        </p:nvSpPr>
        <p:spPr>
          <a:xfrm>
            <a:off x="8284727" y="1290725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5741531" y="1381648"/>
            <a:ext cx="791700" cy="681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3127813" y="2404713"/>
            <a:ext cx="1036500" cy="743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3127813" y="3565836"/>
            <a:ext cx="1036500" cy="743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5"/>
          <p:cNvCxnSpPr>
            <a:stCxn id="186" idx="4"/>
          </p:cNvCxnSpPr>
          <p:nvPr/>
        </p:nvCxnSpPr>
        <p:spPr>
          <a:xfrm rot="10800000">
            <a:off x="3651488" y="2754095"/>
            <a:ext cx="3900" cy="346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5"/>
          <p:cNvCxnSpPr/>
          <p:nvPr/>
        </p:nvCxnSpPr>
        <p:spPr>
          <a:xfrm rot="10800000" flipH="1">
            <a:off x="3651593" y="2549678"/>
            <a:ext cx="271800" cy="19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0354" y="1925855"/>
            <a:ext cx="397584" cy="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85060" y="3616636"/>
            <a:ext cx="397584" cy="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76499" y="2481834"/>
            <a:ext cx="397584" cy="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42352" y="1444862"/>
            <a:ext cx="397584" cy="57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111111"/>
              <a:buNone/>
            </a:pPr>
            <a:r>
              <a:rPr lang="no"/>
              <a:t>Bruk av programmering til økt systemforståelse? </a:t>
            </a:r>
            <a:endParaRPr/>
          </a:p>
        </p:txBody>
      </p:sp>
      <p:sp>
        <p:nvSpPr>
          <p:cNvPr id="718" name="Google Shape;718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no">
                <a:solidFill>
                  <a:schemeClr val="dk1"/>
                </a:solidFill>
              </a:rPr>
              <a:t>Bidro simulering med micro:bit til større forståelse av posisjonsregistrering i internett?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/>
              <a:t>Hva hvis…….gjøre et googlesøk?</a:t>
            </a:r>
            <a:endParaRPr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281" y="2404713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6"/>
          <p:cNvSpPr txBox="1"/>
          <p:nvPr/>
        </p:nvSpPr>
        <p:spPr>
          <a:xfrm>
            <a:off x="1190577" y="2554000"/>
            <a:ext cx="896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3117401" y="1088450"/>
            <a:ext cx="1284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989" y="241966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522" y="3539913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18" y="1400044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6"/>
          <p:cNvCxnSpPr>
            <a:stCxn id="229" idx="4"/>
            <a:endCxn id="226" idx="0"/>
          </p:cNvCxnSpPr>
          <p:nvPr/>
        </p:nvCxnSpPr>
        <p:spPr>
          <a:xfrm flipH="1">
            <a:off x="3647888" y="3100295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6"/>
          <p:cNvCxnSpPr>
            <a:stCxn id="229" idx="0"/>
            <a:endCxn id="227" idx="2"/>
          </p:cNvCxnSpPr>
          <p:nvPr/>
        </p:nvCxnSpPr>
        <p:spPr>
          <a:xfrm rot="10800000">
            <a:off x="3647888" y="2135495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6"/>
          <p:cNvCxnSpPr>
            <a:stCxn id="222" idx="3"/>
            <a:endCxn id="229" idx="2"/>
          </p:cNvCxnSpPr>
          <p:nvPr/>
        </p:nvCxnSpPr>
        <p:spPr>
          <a:xfrm rot="10800000" flipH="1">
            <a:off x="2800639" y="2773819"/>
            <a:ext cx="475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6"/>
          <p:cNvCxnSpPr>
            <a:stCxn id="229" idx="6"/>
            <a:endCxn id="225" idx="1"/>
          </p:cNvCxnSpPr>
          <p:nvPr/>
        </p:nvCxnSpPr>
        <p:spPr>
          <a:xfrm>
            <a:off x="4034438" y="2773745"/>
            <a:ext cx="51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6"/>
          <p:cNvSpPr/>
          <p:nvPr/>
        </p:nvSpPr>
        <p:spPr>
          <a:xfrm>
            <a:off x="3276338" y="2447195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009" y="1023183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195" y="336867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15955" y="1182310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5797" y="88842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68214" y="163922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6220" y="358842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6673138" y="3905788"/>
            <a:ext cx="10740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o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8574" y="130591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2033" y="380330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6"/>
          <p:cNvCxnSpPr/>
          <p:nvPr/>
        </p:nvCxnSpPr>
        <p:spPr>
          <a:xfrm rot="10800000" flipH="1">
            <a:off x="3923393" y="1753604"/>
            <a:ext cx="1818300" cy="80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6"/>
          <p:cNvCxnSpPr>
            <a:stCxn id="229" idx="5"/>
          </p:cNvCxnSpPr>
          <p:nvPr/>
        </p:nvCxnSpPr>
        <p:spPr>
          <a:xfrm>
            <a:off x="3923417" y="3004651"/>
            <a:ext cx="2363100" cy="103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6"/>
          <p:cNvCxnSpPr>
            <a:endCxn id="240" idx="1"/>
          </p:cNvCxnSpPr>
          <p:nvPr/>
        </p:nvCxnSpPr>
        <p:spPr>
          <a:xfrm>
            <a:off x="7852774" y="129077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6"/>
          <p:cNvCxnSpPr>
            <a:stCxn id="237" idx="3"/>
            <a:endCxn id="240" idx="1"/>
          </p:cNvCxnSpPr>
          <p:nvPr/>
        </p:nvCxnSpPr>
        <p:spPr>
          <a:xfrm rot="10800000" flipH="1">
            <a:off x="8012431" y="1472600"/>
            <a:ext cx="316200" cy="525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6"/>
          <p:cNvCxnSpPr>
            <a:stCxn id="238" idx="3"/>
          </p:cNvCxnSpPr>
          <p:nvPr/>
        </p:nvCxnSpPr>
        <p:spPr>
          <a:xfrm>
            <a:off x="8160072" y="394863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6"/>
          <p:cNvSpPr txBox="1"/>
          <p:nvPr/>
        </p:nvSpPr>
        <p:spPr>
          <a:xfrm>
            <a:off x="3369727" y="4364775"/>
            <a:ext cx="758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4696572" y="2233525"/>
            <a:ext cx="6441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7310302" y="1634210"/>
            <a:ext cx="791700" cy="681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8284727" y="1290725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0354" y="1925855"/>
            <a:ext cx="397584" cy="57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20354" y="2129742"/>
            <a:ext cx="181111" cy="17287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6"/>
          <p:cNvSpPr/>
          <p:nvPr/>
        </p:nvSpPr>
        <p:spPr>
          <a:xfrm>
            <a:off x="5763015" y="1334796"/>
            <a:ext cx="791700" cy="681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3127813" y="2404713"/>
            <a:ext cx="1036500" cy="7431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6"/>
          <p:cNvCxnSpPr>
            <a:endCxn id="229" idx="7"/>
          </p:cNvCxnSpPr>
          <p:nvPr/>
        </p:nvCxnSpPr>
        <p:spPr>
          <a:xfrm rot="10800000" flipH="1">
            <a:off x="3675317" y="2542839"/>
            <a:ext cx="248100" cy="230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6"/>
          <p:cNvCxnSpPr>
            <a:stCxn id="229" idx="2"/>
          </p:cNvCxnSpPr>
          <p:nvPr/>
        </p:nvCxnSpPr>
        <p:spPr>
          <a:xfrm>
            <a:off x="3276338" y="2773745"/>
            <a:ext cx="403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p6"/>
          <p:cNvSpPr/>
          <p:nvPr/>
        </p:nvSpPr>
        <p:spPr>
          <a:xfrm>
            <a:off x="1896535" y="2302621"/>
            <a:ext cx="987900" cy="932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207042" y="2514495"/>
            <a:ext cx="418291" cy="5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51646" y="2514495"/>
            <a:ext cx="418291" cy="5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33814" y="1400044"/>
            <a:ext cx="418291" cy="5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37662" y="1817802"/>
            <a:ext cx="418291" cy="51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/>
              <a:t>Hva hvis A skal sende en snap til B?</a:t>
            </a:r>
            <a:endParaRPr/>
          </a:p>
        </p:txBody>
      </p:sp>
      <p:pic>
        <p:nvPicPr>
          <p:cNvPr id="267" name="Google Shape;2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281" y="2404713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"/>
          <p:cNvSpPr txBox="1"/>
          <p:nvPr/>
        </p:nvSpPr>
        <p:spPr>
          <a:xfrm>
            <a:off x="1042852" y="2554000"/>
            <a:ext cx="867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51" y="1088450"/>
            <a:ext cx="1302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989" y="241966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522" y="3539913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18" y="1400044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7"/>
          <p:cNvCxnSpPr>
            <a:stCxn id="274" idx="4"/>
            <a:endCxn id="271" idx="0"/>
          </p:cNvCxnSpPr>
          <p:nvPr/>
        </p:nvCxnSpPr>
        <p:spPr>
          <a:xfrm flipH="1">
            <a:off x="3647888" y="3100295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7"/>
          <p:cNvCxnSpPr>
            <a:stCxn id="274" idx="0"/>
            <a:endCxn id="272" idx="2"/>
          </p:cNvCxnSpPr>
          <p:nvPr/>
        </p:nvCxnSpPr>
        <p:spPr>
          <a:xfrm rot="10800000">
            <a:off x="3647888" y="2135495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7"/>
          <p:cNvCxnSpPr>
            <a:stCxn id="267" idx="3"/>
            <a:endCxn id="274" idx="2"/>
          </p:cNvCxnSpPr>
          <p:nvPr/>
        </p:nvCxnSpPr>
        <p:spPr>
          <a:xfrm rot="10800000" flipH="1">
            <a:off x="2800639" y="2773819"/>
            <a:ext cx="475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7"/>
          <p:cNvCxnSpPr>
            <a:stCxn id="274" idx="6"/>
            <a:endCxn id="270" idx="1"/>
          </p:cNvCxnSpPr>
          <p:nvPr/>
        </p:nvCxnSpPr>
        <p:spPr>
          <a:xfrm>
            <a:off x="4034438" y="2773745"/>
            <a:ext cx="51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7"/>
          <p:cNvSpPr/>
          <p:nvPr/>
        </p:nvSpPr>
        <p:spPr>
          <a:xfrm>
            <a:off x="3276338" y="2447195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009" y="1023183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195" y="336867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15955" y="1182310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5797" y="88842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68214" y="163922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6220" y="358842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"/>
          <p:cNvSpPr txBox="1"/>
          <p:nvPr/>
        </p:nvSpPr>
        <p:spPr>
          <a:xfrm>
            <a:off x="6673138" y="3905788"/>
            <a:ext cx="10740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o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8574" y="130591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2033" y="380330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Google Shape;287;p7"/>
          <p:cNvCxnSpPr/>
          <p:nvPr/>
        </p:nvCxnSpPr>
        <p:spPr>
          <a:xfrm rot="10800000" flipH="1">
            <a:off x="3923393" y="1753604"/>
            <a:ext cx="1818300" cy="80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7"/>
          <p:cNvCxnSpPr>
            <a:stCxn id="274" idx="5"/>
          </p:cNvCxnSpPr>
          <p:nvPr/>
        </p:nvCxnSpPr>
        <p:spPr>
          <a:xfrm>
            <a:off x="3923417" y="3004651"/>
            <a:ext cx="2363100" cy="103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9" name="Google Shape;289;p7"/>
          <p:cNvCxnSpPr>
            <a:endCxn id="285" idx="1"/>
          </p:cNvCxnSpPr>
          <p:nvPr/>
        </p:nvCxnSpPr>
        <p:spPr>
          <a:xfrm>
            <a:off x="7852774" y="129077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Google Shape;290;p7"/>
          <p:cNvCxnSpPr>
            <a:stCxn id="283" idx="3"/>
          </p:cNvCxnSpPr>
          <p:nvPr/>
        </p:nvCxnSpPr>
        <p:spPr>
          <a:xfrm>
            <a:off x="8160072" y="394863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p7"/>
          <p:cNvSpPr txBox="1"/>
          <p:nvPr/>
        </p:nvSpPr>
        <p:spPr>
          <a:xfrm>
            <a:off x="3150552" y="4364775"/>
            <a:ext cx="790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4696571" y="2233525"/>
            <a:ext cx="709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44561" y="165975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55187" y="1995571"/>
            <a:ext cx="348038" cy="33331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7"/>
          <p:cNvSpPr/>
          <p:nvPr/>
        </p:nvSpPr>
        <p:spPr>
          <a:xfrm>
            <a:off x="8284727" y="1290725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8354379" y="3790171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8380821" y="1055798"/>
            <a:ext cx="22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 txBox="1"/>
          <p:nvPr/>
        </p:nvSpPr>
        <p:spPr>
          <a:xfrm>
            <a:off x="8459366" y="3572473"/>
            <a:ext cx="22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7784900" y="79950"/>
            <a:ext cx="1047300" cy="869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3000"/>
              <a:t>3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/>
              <a:t>Hva hvis A skal sende en snap til B?</a:t>
            </a:r>
            <a:endParaRPr/>
          </a:p>
        </p:txBody>
      </p:sp>
      <p:pic>
        <p:nvPicPr>
          <p:cNvPr id="305" name="Google Shape;3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0281" y="2404713"/>
            <a:ext cx="790358" cy="74301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"/>
          <p:cNvSpPr txBox="1"/>
          <p:nvPr/>
        </p:nvSpPr>
        <p:spPr>
          <a:xfrm>
            <a:off x="1042852" y="2554000"/>
            <a:ext cx="8679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Datalager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2931051" y="1088450"/>
            <a:ext cx="13023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Posisjonsregister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0989" y="2419664"/>
            <a:ext cx="768906" cy="7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522" y="3539913"/>
            <a:ext cx="798582" cy="76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1218" y="1400044"/>
            <a:ext cx="773192" cy="735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8"/>
          <p:cNvCxnSpPr>
            <a:stCxn id="312" idx="4"/>
            <a:endCxn id="309" idx="0"/>
          </p:cNvCxnSpPr>
          <p:nvPr/>
        </p:nvCxnSpPr>
        <p:spPr>
          <a:xfrm flipH="1">
            <a:off x="3647888" y="3100295"/>
            <a:ext cx="7500" cy="43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3" name="Google Shape;313;p8"/>
          <p:cNvCxnSpPr>
            <a:stCxn id="312" idx="0"/>
            <a:endCxn id="310" idx="2"/>
          </p:cNvCxnSpPr>
          <p:nvPr/>
        </p:nvCxnSpPr>
        <p:spPr>
          <a:xfrm rot="10800000">
            <a:off x="3647888" y="2135495"/>
            <a:ext cx="75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4" name="Google Shape;314;p8"/>
          <p:cNvCxnSpPr>
            <a:stCxn id="305" idx="3"/>
            <a:endCxn id="312" idx="2"/>
          </p:cNvCxnSpPr>
          <p:nvPr/>
        </p:nvCxnSpPr>
        <p:spPr>
          <a:xfrm rot="10800000" flipH="1">
            <a:off x="2800639" y="2773819"/>
            <a:ext cx="475800" cy="2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5" name="Google Shape;315;p8"/>
          <p:cNvCxnSpPr>
            <a:stCxn id="312" idx="6"/>
            <a:endCxn id="308" idx="1"/>
          </p:cNvCxnSpPr>
          <p:nvPr/>
        </p:nvCxnSpPr>
        <p:spPr>
          <a:xfrm>
            <a:off x="4034438" y="2773745"/>
            <a:ext cx="51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2" name="Google Shape;312;p8"/>
          <p:cNvSpPr/>
          <p:nvPr/>
        </p:nvSpPr>
        <p:spPr>
          <a:xfrm>
            <a:off x="3276338" y="2447195"/>
            <a:ext cx="758100" cy="65310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009" y="1023183"/>
            <a:ext cx="1097946" cy="85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6195" y="3368675"/>
            <a:ext cx="802958" cy="11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6">
            <a:alphaModFix/>
          </a:blip>
          <a:srcRect b="18079"/>
          <a:stretch/>
        </p:blipFill>
        <p:spPr>
          <a:xfrm>
            <a:off x="6715955" y="1182310"/>
            <a:ext cx="403622" cy="4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5797" y="888424"/>
            <a:ext cx="473852" cy="72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8">
            <a:alphaModFix/>
          </a:blip>
          <a:srcRect r="14958"/>
          <a:stretch/>
        </p:blipFill>
        <p:spPr>
          <a:xfrm>
            <a:off x="7368214" y="1639229"/>
            <a:ext cx="644217" cy="717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6220" y="3588422"/>
            <a:ext cx="473852" cy="720424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 txBox="1"/>
          <p:nvPr/>
        </p:nvSpPr>
        <p:spPr>
          <a:xfrm>
            <a:off x="6673138" y="3905788"/>
            <a:ext cx="10740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o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+47 445 56 677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8574" y="1305914"/>
            <a:ext cx="348038" cy="33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2033" y="3803305"/>
            <a:ext cx="348038" cy="3333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8"/>
          <p:cNvCxnSpPr/>
          <p:nvPr/>
        </p:nvCxnSpPr>
        <p:spPr>
          <a:xfrm rot="10800000" flipH="1">
            <a:off x="3923393" y="1753604"/>
            <a:ext cx="1818300" cy="80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p8"/>
          <p:cNvCxnSpPr>
            <a:stCxn id="312" idx="5"/>
          </p:cNvCxnSpPr>
          <p:nvPr/>
        </p:nvCxnSpPr>
        <p:spPr>
          <a:xfrm>
            <a:off x="3923417" y="3004651"/>
            <a:ext cx="2363100" cy="103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8"/>
          <p:cNvCxnSpPr>
            <a:endCxn id="323" idx="1"/>
          </p:cNvCxnSpPr>
          <p:nvPr/>
        </p:nvCxnSpPr>
        <p:spPr>
          <a:xfrm>
            <a:off x="7852774" y="1290772"/>
            <a:ext cx="475800" cy="18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8"/>
          <p:cNvCxnSpPr>
            <a:stCxn id="321" idx="3"/>
          </p:cNvCxnSpPr>
          <p:nvPr/>
        </p:nvCxnSpPr>
        <p:spPr>
          <a:xfrm>
            <a:off x="8160072" y="3948634"/>
            <a:ext cx="261600" cy="2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p8"/>
          <p:cNvSpPr txBox="1"/>
          <p:nvPr/>
        </p:nvSpPr>
        <p:spPr>
          <a:xfrm>
            <a:off x="3150552" y="4364775"/>
            <a:ext cx="7905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4696571" y="2233525"/>
            <a:ext cx="709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8284727" y="1290725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8354379" y="3790171"/>
            <a:ext cx="437700" cy="359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8"/>
          <p:cNvSpPr txBox="1"/>
          <p:nvPr/>
        </p:nvSpPr>
        <p:spPr>
          <a:xfrm>
            <a:off x="8380821" y="1055798"/>
            <a:ext cx="22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8459366" y="3572473"/>
            <a:ext cx="2286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n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7255362" y="950782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5779183" y="1268905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8"/>
          <p:cNvCxnSpPr>
            <a:endCxn id="312" idx="7"/>
          </p:cNvCxnSpPr>
          <p:nvPr/>
        </p:nvCxnSpPr>
        <p:spPr>
          <a:xfrm rot="10800000" flipH="1">
            <a:off x="3655517" y="2542839"/>
            <a:ext cx="267900" cy="216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8" name="Google Shape;338;p8"/>
          <p:cNvCxnSpPr>
            <a:endCxn id="312" idx="5"/>
          </p:cNvCxnSpPr>
          <p:nvPr/>
        </p:nvCxnSpPr>
        <p:spPr>
          <a:xfrm>
            <a:off x="3655517" y="2736451"/>
            <a:ext cx="267900" cy="26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" name="Google Shape;339;p8"/>
          <p:cNvCxnSpPr>
            <a:stCxn id="312" idx="0"/>
          </p:cNvCxnSpPr>
          <p:nvPr/>
        </p:nvCxnSpPr>
        <p:spPr>
          <a:xfrm>
            <a:off x="3655388" y="2447195"/>
            <a:ext cx="15000" cy="31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Google Shape;340;p8"/>
          <p:cNvSpPr/>
          <p:nvPr/>
        </p:nvSpPr>
        <p:spPr>
          <a:xfrm>
            <a:off x="3293675" y="2448007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8"/>
          <p:cNvSpPr/>
          <p:nvPr/>
        </p:nvSpPr>
        <p:spPr>
          <a:xfrm>
            <a:off x="4543973" y="2418807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8"/>
          <p:cNvPicPr preferRelativeResize="0"/>
          <p:nvPr/>
        </p:nvPicPr>
        <p:blipFill rotWithShape="1">
          <a:blip r:embed="rId10">
            <a:alphaModFix/>
          </a:blip>
          <a:srcRect l="9687" t="3502" r="14333" b="6568"/>
          <a:stretch/>
        </p:blipFill>
        <p:spPr>
          <a:xfrm>
            <a:off x="3535089" y="2537378"/>
            <a:ext cx="254301" cy="36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07925" y="2443716"/>
            <a:ext cx="450719" cy="44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51496" y="2525476"/>
            <a:ext cx="450719" cy="44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35184" y="1528402"/>
            <a:ext cx="450719" cy="44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8"/>
          <p:cNvPicPr preferRelativeResize="0"/>
          <p:nvPr/>
        </p:nvPicPr>
        <p:blipFill rotWithShape="1">
          <a:blip r:embed="rId10">
            <a:alphaModFix/>
          </a:blip>
          <a:srcRect l="9687" t="3502" r="14333" b="6568"/>
          <a:stretch/>
        </p:blipFill>
        <p:spPr>
          <a:xfrm>
            <a:off x="5506133" y="2878659"/>
            <a:ext cx="254301" cy="362141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8"/>
          <p:cNvSpPr/>
          <p:nvPr/>
        </p:nvSpPr>
        <p:spPr>
          <a:xfrm>
            <a:off x="6026722" y="3677445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/>
          <p:nvPr/>
        </p:nvSpPr>
        <p:spPr>
          <a:xfrm>
            <a:off x="7493043" y="3674035"/>
            <a:ext cx="757223" cy="67988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8"/>
          <p:cNvPicPr preferRelativeResize="0"/>
          <p:nvPr/>
        </p:nvPicPr>
        <p:blipFill rotWithShape="1">
          <a:blip r:embed="rId10">
            <a:alphaModFix/>
          </a:blip>
          <a:srcRect l="9687" t="3502" r="14333" b="6568"/>
          <a:stretch/>
        </p:blipFill>
        <p:spPr>
          <a:xfrm>
            <a:off x="4059869" y="1720655"/>
            <a:ext cx="254301" cy="3621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8"/>
          <p:cNvCxnSpPr>
            <a:endCxn id="312" idx="6"/>
          </p:cNvCxnSpPr>
          <p:nvPr/>
        </p:nvCxnSpPr>
        <p:spPr>
          <a:xfrm>
            <a:off x="3647738" y="2745545"/>
            <a:ext cx="386700" cy="2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o"/>
              <a:t>Forrige samling:</a:t>
            </a:r>
            <a:endParaRPr/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725" y="1119950"/>
            <a:ext cx="6004549" cy="3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"/>
          <p:cNvSpPr txBox="1">
            <a:spLocks noGrp="1"/>
          </p:cNvSpPr>
          <p:nvPr>
            <p:ph type="title"/>
          </p:nvPr>
        </p:nvSpPr>
        <p:spPr>
          <a:xfrm>
            <a:off x="628650" y="119203"/>
            <a:ext cx="7886700" cy="67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2700000" algn="tl" rotWithShape="0">
              <a:srgbClr val="000000"/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no"/>
              <a:t>I dag:</a:t>
            </a:r>
            <a:endParaRPr/>
          </a:p>
        </p:txBody>
      </p:sp>
      <p:sp>
        <p:nvSpPr>
          <p:cNvPr id="362" name="Google Shape;362;p10"/>
          <p:cNvSpPr txBox="1">
            <a:spLocks noGrp="1"/>
          </p:cNvSpPr>
          <p:nvPr>
            <p:ph type="body" idx="1"/>
          </p:nvPr>
        </p:nvSpPr>
        <p:spPr>
          <a:xfrm>
            <a:off x="628650" y="1152475"/>
            <a:ext cx="788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no">
                <a:solidFill>
                  <a:schemeClr val="dk1"/>
                </a:solidFill>
              </a:rPr>
              <a:t>Bruke makecode til å simulere funksjonen til posisjonsregisteret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1047</Words>
  <Application>Microsoft Office PowerPoint</Application>
  <PresentationFormat>Skjermfremvisning (16:9)</PresentationFormat>
  <Paragraphs>236</Paragraphs>
  <Slides>40</Slides>
  <Notes>40</Notes>
  <HiddenSlides>2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3" baseType="lpstr">
      <vt:lpstr>Arial</vt:lpstr>
      <vt:lpstr>Calibri</vt:lpstr>
      <vt:lpstr>Simple Light</vt:lpstr>
      <vt:lpstr>Internett fanger  digitalt kurs </vt:lpstr>
      <vt:lpstr>Starter: Kast en Picasso  </vt:lpstr>
      <vt:lpstr>Repetisjon –hva har vi gjort så langt?</vt:lpstr>
      <vt:lpstr>Hva hvis…….gjøre et googlesøk?</vt:lpstr>
      <vt:lpstr>Hva hvis…….gjøre et googlesøk?</vt:lpstr>
      <vt:lpstr>Hva hvis A skal sende en snap til B?</vt:lpstr>
      <vt:lpstr>Hva hvis A skal sende en snap til B?</vt:lpstr>
      <vt:lpstr>Forrige samling:</vt:lpstr>
      <vt:lpstr>I dag:</vt:lpstr>
      <vt:lpstr>Hvordan undervise programmering</vt:lpstr>
      <vt:lpstr>Eksempel med basestasjoner og adressebok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Kode</vt:lpstr>
      <vt:lpstr>PowerPoint-presentasjon</vt:lpstr>
      <vt:lpstr>Kode</vt:lpstr>
      <vt:lpstr>PowerPoint-presentasjon</vt:lpstr>
      <vt:lpstr>Kode</vt:lpstr>
      <vt:lpstr>Kvalitet på modellen</vt:lpstr>
      <vt:lpstr>PowerPoint-presentasjon</vt:lpstr>
      <vt:lpstr>Legg til en ekstra basestasjon </vt:lpstr>
      <vt:lpstr>PowerPoint-presentasjon</vt:lpstr>
      <vt:lpstr>PowerPoint-presentasjon</vt:lpstr>
      <vt:lpstr>PowerPoint-presentasjon</vt:lpstr>
      <vt:lpstr>PowerPoint-presentasjon</vt:lpstr>
      <vt:lpstr>Kode</vt:lpstr>
      <vt:lpstr>Utvide koden, legg til pc og trådløs ruter (wifi)</vt:lpstr>
      <vt:lpstr>PowerPoint-presentasjon</vt:lpstr>
      <vt:lpstr>PowerPoint-presentasjon</vt:lpstr>
      <vt:lpstr>PowerPoint-presentasjon</vt:lpstr>
      <vt:lpstr>PowerPoint-presentasjon</vt:lpstr>
      <vt:lpstr>Hva hvis A skal sende en sms til B.  Hva skjer i systemet? Hvilke deler i systemet er involvert i den operasjonen?</vt:lpstr>
      <vt:lpstr>Hvordan bidro programmeringsoppgavene til forståelse av hvordan posisjonsregisteret fungerer?</vt:lpstr>
      <vt:lpstr>Undervise programmering og oppbygging av aktivitet: Hva gjorde dere i hver del?   </vt:lpstr>
      <vt:lpstr>Undervisning av programmering </vt:lpstr>
      <vt:lpstr>Undervisning av programmering PRIMM: Predict - Run - Investigate - Modify - Make  </vt:lpstr>
      <vt:lpstr>Bruk av programmering til økt systemforståelse?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Internett fanger  digitalt kurs </dc:title>
  <dc:creator>Liv Oddrun Voll</dc:creator>
  <cp:lastModifiedBy>Liv Oddrun Voll</cp:lastModifiedBy>
  <cp:revision>1</cp:revision>
  <dcterms:modified xsi:type="dcterms:W3CDTF">2022-02-03T11:08:52Z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0x01010068FD6BA6CD280548AFF1EAB1E091132E</vt:lpwstr>
  </property>
</Properties>
</file>